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6" r:id="rId3"/>
    <p:sldId id="269" r:id="rId4"/>
    <p:sldId id="259" r:id="rId5"/>
    <p:sldId id="322" r:id="rId6"/>
    <p:sldId id="260" r:id="rId7"/>
    <p:sldId id="261" r:id="rId8"/>
    <p:sldId id="262" r:id="rId9"/>
    <p:sldId id="263" r:id="rId10"/>
    <p:sldId id="323" r:id="rId11"/>
    <p:sldId id="264" r:id="rId12"/>
    <p:sldId id="265" r:id="rId13"/>
    <p:sldId id="320" r:id="rId14"/>
    <p:sldId id="333" r:id="rId15"/>
    <p:sldId id="319" r:id="rId16"/>
    <p:sldId id="324" r:id="rId17"/>
    <p:sldId id="327" r:id="rId18"/>
    <p:sldId id="325" r:id="rId19"/>
    <p:sldId id="326" r:id="rId20"/>
    <p:sldId id="328" r:id="rId21"/>
    <p:sldId id="329" r:id="rId22"/>
    <p:sldId id="330" r:id="rId23"/>
    <p:sldId id="331" r:id="rId24"/>
    <p:sldId id="318" r:id="rId25"/>
    <p:sldId id="258" r:id="rId26"/>
  </p:sldIdLst>
  <p:sldSz cx="12192000" cy="6858000"/>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48" autoAdjust="0"/>
    <p:restoredTop sz="94660"/>
  </p:normalViewPr>
  <p:slideViewPr>
    <p:cSldViewPr snapToGrid="0">
      <p:cViewPr varScale="1">
        <p:scale>
          <a:sx n="76" d="100"/>
          <a:sy n="76" d="100"/>
        </p:scale>
        <p:origin x="456"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927C55-E0A9-497A-BEC4-8B8D6A8EF95B}"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939A919B-AB28-495C-9013-9DEDA1F73981}">
      <dgm:prSet custT="1"/>
      <dgm:spPr/>
      <dgm:t>
        <a:bodyPr/>
        <a:lstStyle/>
        <a:p>
          <a:r>
            <a:rPr lang="en-US" sz="2800" dirty="0"/>
            <a:t>Typical cost $2,000</a:t>
          </a:r>
        </a:p>
      </dgm:t>
    </dgm:pt>
    <dgm:pt modelId="{46B4202D-2518-4D79-8D1F-94F92023A3EE}" type="parTrans" cxnId="{31B3FF4F-2FE3-4475-A01D-4DA9334F843F}">
      <dgm:prSet/>
      <dgm:spPr/>
      <dgm:t>
        <a:bodyPr/>
        <a:lstStyle/>
        <a:p>
          <a:endParaRPr lang="en-US" sz="2800"/>
        </a:p>
      </dgm:t>
    </dgm:pt>
    <dgm:pt modelId="{1464D71E-DD54-4056-B7B7-52A13C067BE5}" type="sibTrans" cxnId="{31B3FF4F-2FE3-4475-A01D-4DA9334F843F}">
      <dgm:prSet/>
      <dgm:spPr/>
      <dgm:t>
        <a:bodyPr/>
        <a:lstStyle/>
        <a:p>
          <a:endParaRPr lang="en-US" sz="2800"/>
        </a:p>
      </dgm:t>
    </dgm:pt>
    <dgm:pt modelId="{BC114611-C34C-47B6-A2FA-976412592522}">
      <dgm:prSet custT="1"/>
      <dgm:spPr/>
      <dgm:t>
        <a:bodyPr/>
        <a:lstStyle/>
        <a:p>
          <a:r>
            <a:rPr lang="en-US" sz="2800" dirty="0"/>
            <a:t>Larger, more complicated:  $5,000 +</a:t>
          </a:r>
        </a:p>
      </dgm:t>
    </dgm:pt>
    <dgm:pt modelId="{5BA3C91D-9021-482A-AEF4-F61CCC596812}" type="parTrans" cxnId="{B12E1610-A15E-40CC-B76A-9F47D6DC252B}">
      <dgm:prSet/>
      <dgm:spPr/>
      <dgm:t>
        <a:bodyPr/>
        <a:lstStyle/>
        <a:p>
          <a:endParaRPr lang="en-US" sz="2800"/>
        </a:p>
      </dgm:t>
    </dgm:pt>
    <dgm:pt modelId="{D8C319B9-F645-42CC-A098-999BA573DA2D}" type="sibTrans" cxnId="{B12E1610-A15E-40CC-B76A-9F47D6DC252B}">
      <dgm:prSet/>
      <dgm:spPr/>
      <dgm:t>
        <a:bodyPr/>
        <a:lstStyle/>
        <a:p>
          <a:endParaRPr lang="en-US" sz="2800"/>
        </a:p>
      </dgm:t>
    </dgm:pt>
    <dgm:pt modelId="{57712E16-7FC4-4910-AD9A-DB7863FC5C9F}" type="pres">
      <dgm:prSet presAssocID="{55927C55-E0A9-497A-BEC4-8B8D6A8EF95B}" presName="linear" presStyleCnt="0">
        <dgm:presLayoutVars>
          <dgm:animLvl val="lvl"/>
          <dgm:resizeHandles val="exact"/>
        </dgm:presLayoutVars>
      </dgm:prSet>
      <dgm:spPr/>
    </dgm:pt>
    <dgm:pt modelId="{123047C7-B1C8-46B9-8058-3BE2EE3F07B3}" type="pres">
      <dgm:prSet presAssocID="{939A919B-AB28-495C-9013-9DEDA1F73981}" presName="parentText" presStyleLbl="node1" presStyleIdx="0" presStyleCnt="2">
        <dgm:presLayoutVars>
          <dgm:chMax val="0"/>
          <dgm:bulletEnabled val="1"/>
        </dgm:presLayoutVars>
      </dgm:prSet>
      <dgm:spPr/>
    </dgm:pt>
    <dgm:pt modelId="{D26C30F1-E6CA-4E6D-849A-C0E44510C15F}" type="pres">
      <dgm:prSet presAssocID="{1464D71E-DD54-4056-B7B7-52A13C067BE5}" presName="spacer" presStyleCnt="0"/>
      <dgm:spPr/>
    </dgm:pt>
    <dgm:pt modelId="{747A761F-0AFE-4989-94FF-354ECA31CC0C}" type="pres">
      <dgm:prSet presAssocID="{BC114611-C34C-47B6-A2FA-976412592522}" presName="parentText" presStyleLbl="node1" presStyleIdx="1" presStyleCnt="2">
        <dgm:presLayoutVars>
          <dgm:chMax val="0"/>
          <dgm:bulletEnabled val="1"/>
        </dgm:presLayoutVars>
      </dgm:prSet>
      <dgm:spPr/>
    </dgm:pt>
  </dgm:ptLst>
  <dgm:cxnLst>
    <dgm:cxn modelId="{B12E1610-A15E-40CC-B76A-9F47D6DC252B}" srcId="{55927C55-E0A9-497A-BEC4-8B8D6A8EF95B}" destId="{BC114611-C34C-47B6-A2FA-976412592522}" srcOrd="1" destOrd="0" parTransId="{5BA3C91D-9021-482A-AEF4-F61CCC596812}" sibTransId="{D8C319B9-F645-42CC-A098-999BA573DA2D}"/>
    <dgm:cxn modelId="{7A73E61E-B0D1-4C53-B9B6-FA8BC2BE1DA6}" type="presOf" srcId="{BC114611-C34C-47B6-A2FA-976412592522}" destId="{747A761F-0AFE-4989-94FF-354ECA31CC0C}" srcOrd="0" destOrd="0" presId="urn:microsoft.com/office/officeart/2005/8/layout/vList2"/>
    <dgm:cxn modelId="{31B3FF4F-2FE3-4475-A01D-4DA9334F843F}" srcId="{55927C55-E0A9-497A-BEC4-8B8D6A8EF95B}" destId="{939A919B-AB28-495C-9013-9DEDA1F73981}" srcOrd="0" destOrd="0" parTransId="{46B4202D-2518-4D79-8D1F-94F92023A3EE}" sibTransId="{1464D71E-DD54-4056-B7B7-52A13C067BE5}"/>
    <dgm:cxn modelId="{083DE7BE-6917-4D9B-B56B-C15FC887B178}" type="presOf" srcId="{939A919B-AB28-495C-9013-9DEDA1F73981}" destId="{123047C7-B1C8-46B9-8058-3BE2EE3F07B3}" srcOrd="0" destOrd="0" presId="urn:microsoft.com/office/officeart/2005/8/layout/vList2"/>
    <dgm:cxn modelId="{D92AB1F2-12C5-4795-ABD2-CF7331793EA9}" type="presOf" srcId="{55927C55-E0A9-497A-BEC4-8B8D6A8EF95B}" destId="{57712E16-7FC4-4910-AD9A-DB7863FC5C9F}" srcOrd="0" destOrd="0" presId="urn:microsoft.com/office/officeart/2005/8/layout/vList2"/>
    <dgm:cxn modelId="{5D88C13D-B38C-4D73-A830-E12D2055BBB8}" type="presParOf" srcId="{57712E16-7FC4-4910-AD9A-DB7863FC5C9F}" destId="{123047C7-B1C8-46B9-8058-3BE2EE3F07B3}" srcOrd="0" destOrd="0" presId="urn:microsoft.com/office/officeart/2005/8/layout/vList2"/>
    <dgm:cxn modelId="{9DCA3341-F580-43D4-83F3-15CFCCBB4717}" type="presParOf" srcId="{57712E16-7FC4-4910-AD9A-DB7863FC5C9F}" destId="{D26C30F1-E6CA-4E6D-849A-C0E44510C15F}" srcOrd="1" destOrd="0" presId="urn:microsoft.com/office/officeart/2005/8/layout/vList2"/>
    <dgm:cxn modelId="{88CAA54F-5887-4427-95BD-8478F105FC98}" type="presParOf" srcId="{57712E16-7FC4-4910-AD9A-DB7863FC5C9F}" destId="{747A761F-0AFE-4989-94FF-354ECA31CC0C}"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3047C7-B1C8-46B9-8058-3BE2EE3F07B3}">
      <dsp:nvSpPr>
        <dsp:cNvPr id="0" name=""/>
        <dsp:cNvSpPr/>
      </dsp:nvSpPr>
      <dsp:spPr>
        <a:xfrm>
          <a:off x="0" y="1416559"/>
          <a:ext cx="5532909" cy="121680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Typical cost $2,000</a:t>
          </a:r>
        </a:p>
      </dsp:txBody>
      <dsp:txXfrm>
        <a:off x="59399" y="1475958"/>
        <a:ext cx="5414111" cy="1098002"/>
      </dsp:txXfrm>
    </dsp:sp>
    <dsp:sp modelId="{747A761F-0AFE-4989-94FF-354ECA31CC0C}">
      <dsp:nvSpPr>
        <dsp:cNvPr id="0" name=""/>
        <dsp:cNvSpPr/>
      </dsp:nvSpPr>
      <dsp:spPr>
        <a:xfrm>
          <a:off x="0" y="2820560"/>
          <a:ext cx="5532909" cy="1216800"/>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Larger, more complicated:  $5,000 +</a:t>
          </a:r>
        </a:p>
      </dsp:txBody>
      <dsp:txXfrm>
        <a:off x="59399" y="2879959"/>
        <a:ext cx="5414111" cy="109800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4F979-EC48-44B5-BC87-29B1BE067C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EEF8D9-6292-4B1A-AE01-7E79DBF336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27878CF-CA47-4363-93F0-56AF7D2A0283}"/>
              </a:ext>
            </a:extLst>
          </p:cNvPr>
          <p:cNvSpPr>
            <a:spLocks noGrp="1"/>
          </p:cNvSpPr>
          <p:nvPr>
            <p:ph type="dt" sz="half" idx="10"/>
          </p:nvPr>
        </p:nvSpPr>
        <p:spPr/>
        <p:txBody>
          <a:bodyPr/>
          <a:lstStyle/>
          <a:p>
            <a:fld id="{08D555A6-C50C-43F6-8AD5-E39F53BF5A66}" type="datetimeFigureOut">
              <a:rPr lang="en-US" smtClean="0"/>
              <a:t>5/18/2022</a:t>
            </a:fld>
            <a:endParaRPr lang="en-US"/>
          </a:p>
        </p:txBody>
      </p:sp>
      <p:sp>
        <p:nvSpPr>
          <p:cNvPr id="5" name="Footer Placeholder 4">
            <a:extLst>
              <a:ext uri="{FF2B5EF4-FFF2-40B4-BE49-F238E27FC236}">
                <a16:creationId xmlns:a16="http://schemas.microsoft.com/office/drawing/2014/main" id="{4A27561F-0F0B-4934-8204-FFF58D7BE1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B0F6E-336C-48E8-8822-190081EDE183}"/>
              </a:ext>
            </a:extLst>
          </p:cNvPr>
          <p:cNvSpPr>
            <a:spLocks noGrp="1"/>
          </p:cNvSpPr>
          <p:nvPr>
            <p:ph type="sldNum" sz="quarter" idx="12"/>
          </p:nvPr>
        </p:nvSpPr>
        <p:spPr/>
        <p:txBody>
          <a:bodyPr/>
          <a:lstStyle/>
          <a:p>
            <a:fld id="{5ED4E9B4-D135-4CD9-990A-17775C08F26F}" type="slidenum">
              <a:rPr lang="en-US" smtClean="0"/>
              <a:t>‹#›</a:t>
            </a:fld>
            <a:endParaRPr lang="en-US"/>
          </a:p>
        </p:txBody>
      </p:sp>
    </p:spTree>
    <p:extLst>
      <p:ext uri="{BB962C8B-B14F-4D97-AF65-F5344CB8AC3E}">
        <p14:creationId xmlns:p14="http://schemas.microsoft.com/office/powerpoint/2010/main" val="3446613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152CF-E927-4E1D-BF8C-AF9E2D8D79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44AF66-867B-4996-BF47-0AAA598740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2C7747-3BDE-4390-8059-550855AFCE1A}"/>
              </a:ext>
            </a:extLst>
          </p:cNvPr>
          <p:cNvSpPr>
            <a:spLocks noGrp="1"/>
          </p:cNvSpPr>
          <p:nvPr>
            <p:ph type="dt" sz="half" idx="10"/>
          </p:nvPr>
        </p:nvSpPr>
        <p:spPr/>
        <p:txBody>
          <a:bodyPr/>
          <a:lstStyle/>
          <a:p>
            <a:fld id="{08D555A6-C50C-43F6-8AD5-E39F53BF5A66}" type="datetimeFigureOut">
              <a:rPr lang="en-US" smtClean="0"/>
              <a:t>5/18/2022</a:t>
            </a:fld>
            <a:endParaRPr lang="en-US"/>
          </a:p>
        </p:txBody>
      </p:sp>
      <p:sp>
        <p:nvSpPr>
          <p:cNvPr id="5" name="Footer Placeholder 4">
            <a:extLst>
              <a:ext uri="{FF2B5EF4-FFF2-40B4-BE49-F238E27FC236}">
                <a16:creationId xmlns:a16="http://schemas.microsoft.com/office/drawing/2014/main" id="{D8EA1BC1-0394-4C0C-90CD-A783A05ADC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BD9F9E-203B-44D0-B8F7-7F20C91F1A95}"/>
              </a:ext>
            </a:extLst>
          </p:cNvPr>
          <p:cNvSpPr>
            <a:spLocks noGrp="1"/>
          </p:cNvSpPr>
          <p:nvPr>
            <p:ph type="sldNum" sz="quarter" idx="12"/>
          </p:nvPr>
        </p:nvSpPr>
        <p:spPr/>
        <p:txBody>
          <a:bodyPr/>
          <a:lstStyle/>
          <a:p>
            <a:fld id="{5ED4E9B4-D135-4CD9-990A-17775C08F26F}" type="slidenum">
              <a:rPr lang="en-US" smtClean="0"/>
              <a:t>‹#›</a:t>
            </a:fld>
            <a:endParaRPr lang="en-US"/>
          </a:p>
        </p:txBody>
      </p:sp>
    </p:spTree>
    <p:extLst>
      <p:ext uri="{BB962C8B-B14F-4D97-AF65-F5344CB8AC3E}">
        <p14:creationId xmlns:p14="http://schemas.microsoft.com/office/powerpoint/2010/main" val="4176367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1CA1FB-2A72-46FC-A832-D2688E8C1F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A79187-645E-4768-B4B4-D664D195A8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3B2E98-F0D7-4EC7-8DC4-396A18FA8DC6}"/>
              </a:ext>
            </a:extLst>
          </p:cNvPr>
          <p:cNvSpPr>
            <a:spLocks noGrp="1"/>
          </p:cNvSpPr>
          <p:nvPr>
            <p:ph type="dt" sz="half" idx="10"/>
          </p:nvPr>
        </p:nvSpPr>
        <p:spPr/>
        <p:txBody>
          <a:bodyPr/>
          <a:lstStyle/>
          <a:p>
            <a:fld id="{08D555A6-C50C-43F6-8AD5-E39F53BF5A66}" type="datetimeFigureOut">
              <a:rPr lang="en-US" smtClean="0"/>
              <a:t>5/18/2022</a:t>
            </a:fld>
            <a:endParaRPr lang="en-US"/>
          </a:p>
        </p:txBody>
      </p:sp>
      <p:sp>
        <p:nvSpPr>
          <p:cNvPr id="5" name="Footer Placeholder 4">
            <a:extLst>
              <a:ext uri="{FF2B5EF4-FFF2-40B4-BE49-F238E27FC236}">
                <a16:creationId xmlns:a16="http://schemas.microsoft.com/office/drawing/2014/main" id="{3EDE3EF3-48AF-4B8C-890A-12D9CF1B9D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40CCCB-CD73-4238-BCF7-9D1CAB879CEB}"/>
              </a:ext>
            </a:extLst>
          </p:cNvPr>
          <p:cNvSpPr>
            <a:spLocks noGrp="1"/>
          </p:cNvSpPr>
          <p:nvPr>
            <p:ph type="sldNum" sz="quarter" idx="12"/>
          </p:nvPr>
        </p:nvSpPr>
        <p:spPr/>
        <p:txBody>
          <a:bodyPr/>
          <a:lstStyle/>
          <a:p>
            <a:fld id="{5ED4E9B4-D135-4CD9-990A-17775C08F26F}" type="slidenum">
              <a:rPr lang="en-US" smtClean="0"/>
              <a:t>‹#›</a:t>
            </a:fld>
            <a:endParaRPr lang="en-US"/>
          </a:p>
        </p:txBody>
      </p:sp>
    </p:spTree>
    <p:extLst>
      <p:ext uri="{BB962C8B-B14F-4D97-AF65-F5344CB8AC3E}">
        <p14:creationId xmlns:p14="http://schemas.microsoft.com/office/powerpoint/2010/main" val="391400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E1BA9-BFED-4B15-954A-6893090998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0F84E5-D581-4B58-AC9F-BA09AB6161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FAF434-8CA1-4EA5-958D-BF8238C30A0A}"/>
              </a:ext>
            </a:extLst>
          </p:cNvPr>
          <p:cNvSpPr>
            <a:spLocks noGrp="1"/>
          </p:cNvSpPr>
          <p:nvPr>
            <p:ph type="dt" sz="half" idx="10"/>
          </p:nvPr>
        </p:nvSpPr>
        <p:spPr/>
        <p:txBody>
          <a:bodyPr/>
          <a:lstStyle/>
          <a:p>
            <a:fld id="{08D555A6-C50C-43F6-8AD5-E39F53BF5A66}" type="datetimeFigureOut">
              <a:rPr lang="en-US" smtClean="0"/>
              <a:t>5/18/2022</a:t>
            </a:fld>
            <a:endParaRPr lang="en-US"/>
          </a:p>
        </p:txBody>
      </p:sp>
      <p:sp>
        <p:nvSpPr>
          <p:cNvPr id="5" name="Footer Placeholder 4">
            <a:extLst>
              <a:ext uri="{FF2B5EF4-FFF2-40B4-BE49-F238E27FC236}">
                <a16:creationId xmlns:a16="http://schemas.microsoft.com/office/drawing/2014/main" id="{8A74A565-5DA4-441F-AF05-25A5BCC93A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6035A5-81A3-46FC-9B8A-6A1C92FBC51E}"/>
              </a:ext>
            </a:extLst>
          </p:cNvPr>
          <p:cNvSpPr>
            <a:spLocks noGrp="1"/>
          </p:cNvSpPr>
          <p:nvPr>
            <p:ph type="sldNum" sz="quarter" idx="12"/>
          </p:nvPr>
        </p:nvSpPr>
        <p:spPr/>
        <p:txBody>
          <a:bodyPr/>
          <a:lstStyle/>
          <a:p>
            <a:fld id="{5ED4E9B4-D135-4CD9-990A-17775C08F26F}" type="slidenum">
              <a:rPr lang="en-US" smtClean="0"/>
              <a:t>‹#›</a:t>
            </a:fld>
            <a:endParaRPr lang="en-US"/>
          </a:p>
        </p:txBody>
      </p:sp>
    </p:spTree>
    <p:extLst>
      <p:ext uri="{BB962C8B-B14F-4D97-AF65-F5344CB8AC3E}">
        <p14:creationId xmlns:p14="http://schemas.microsoft.com/office/powerpoint/2010/main" val="2964775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1EF8-D11A-4C3A-8621-396416BF46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E85470-A98F-496E-B321-CFB03370B2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8C92DD-855B-441A-A4C0-D6892E9FCEBC}"/>
              </a:ext>
            </a:extLst>
          </p:cNvPr>
          <p:cNvSpPr>
            <a:spLocks noGrp="1"/>
          </p:cNvSpPr>
          <p:nvPr>
            <p:ph type="dt" sz="half" idx="10"/>
          </p:nvPr>
        </p:nvSpPr>
        <p:spPr/>
        <p:txBody>
          <a:bodyPr/>
          <a:lstStyle/>
          <a:p>
            <a:fld id="{08D555A6-C50C-43F6-8AD5-E39F53BF5A66}" type="datetimeFigureOut">
              <a:rPr lang="en-US" smtClean="0"/>
              <a:t>5/18/2022</a:t>
            </a:fld>
            <a:endParaRPr lang="en-US"/>
          </a:p>
        </p:txBody>
      </p:sp>
      <p:sp>
        <p:nvSpPr>
          <p:cNvPr id="5" name="Footer Placeholder 4">
            <a:extLst>
              <a:ext uri="{FF2B5EF4-FFF2-40B4-BE49-F238E27FC236}">
                <a16:creationId xmlns:a16="http://schemas.microsoft.com/office/drawing/2014/main" id="{C72AF219-9EE9-47A4-8E76-F8DEE533FC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86443B-A941-4937-8741-C49B090212CA}"/>
              </a:ext>
            </a:extLst>
          </p:cNvPr>
          <p:cNvSpPr>
            <a:spLocks noGrp="1"/>
          </p:cNvSpPr>
          <p:nvPr>
            <p:ph type="sldNum" sz="quarter" idx="12"/>
          </p:nvPr>
        </p:nvSpPr>
        <p:spPr/>
        <p:txBody>
          <a:bodyPr/>
          <a:lstStyle/>
          <a:p>
            <a:fld id="{5ED4E9B4-D135-4CD9-990A-17775C08F26F}" type="slidenum">
              <a:rPr lang="en-US" smtClean="0"/>
              <a:t>‹#›</a:t>
            </a:fld>
            <a:endParaRPr lang="en-US"/>
          </a:p>
        </p:txBody>
      </p:sp>
    </p:spTree>
    <p:extLst>
      <p:ext uri="{BB962C8B-B14F-4D97-AF65-F5344CB8AC3E}">
        <p14:creationId xmlns:p14="http://schemas.microsoft.com/office/powerpoint/2010/main" val="254731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97330-B704-4AAA-95A2-29230682A7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E7688B-A6A0-4FD9-9D3D-F50A86CC33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840DB8-B492-432A-AEB8-743E9CBB1F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8B63D5-ADA1-4FE3-AE5D-CFCB517A2CE1}"/>
              </a:ext>
            </a:extLst>
          </p:cNvPr>
          <p:cNvSpPr>
            <a:spLocks noGrp="1"/>
          </p:cNvSpPr>
          <p:nvPr>
            <p:ph type="dt" sz="half" idx="10"/>
          </p:nvPr>
        </p:nvSpPr>
        <p:spPr/>
        <p:txBody>
          <a:bodyPr/>
          <a:lstStyle/>
          <a:p>
            <a:fld id="{08D555A6-C50C-43F6-8AD5-E39F53BF5A66}" type="datetimeFigureOut">
              <a:rPr lang="en-US" smtClean="0"/>
              <a:t>5/18/2022</a:t>
            </a:fld>
            <a:endParaRPr lang="en-US"/>
          </a:p>
        </p:txBody>
      </p:sp>
      <p:sp>
        <p:nvSpPr>
          <p:cNvPr id="6" name="Footer Placeholder 5">
            <a:extLst>
              <a:ext uri="{FF2B5EF4-FFF2-40B4-BE49-F238E27FC236}">
                <a16:creationId xmlns:a16="http://schemas.microsoft.com/office/drawing/2014/main" id="{C8CF0192-8586-4268-8E78-33F978639E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2C723C-AB85-42E1-8065-A3F619B8A114}"/>
              </a:ext>
            </a:extLst>
          </p:cNvPr>
          <p:cNvSpPr>
            <a:spLocks noGrp="1"/>
          </p:cNvSpPr>
          <p:nvPr>
            <p:ph type="sldNum" sz="quarter" idx="12"/>
          </p:nvPr>
        </p:nvSpPr>
        <p:spPr/>
        <p:txBody>
          <a:bodyPr/>
          <a:lstStyle/>
          <a:p>
            <a:fld id="{5ED4E9B4-D135-4CD9-990A-17775C08F26F}" type="slidenum">
              <a:rPr lang="en-US" smtClean="0"/>
              <a:t>‹#›</a:t>
            </a:fld>
            <a:endParaRPr lang="en-US"/>
          </a:p>
        </p:txBody>
      </p:sp>
    </p:spTree>
    <p:extLst>
      <p:ext uri="{BB962C8B-B14F-4D97-AF65-F5344CB8AC3E}">
        <p14:creationId xmlns:p14="http://schemas.microsoft.com/office/powerpoint/2010/main" val="1416956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CE764-CF64-41A5-B422-BB87712BE8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649698-9030-4C97-84BD-3CC4BC2C23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F93E86-55FD-4E36-BD46-5728A65487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6AEE58-28E0-4536-B336-91A5A302FE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814E00-6134-4514-8FA2-3255AB9DEC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414626-BAEC-4DE2-A150-F2D8D33D31DF}"/>
              </a:ext>
            </a:extLst>
          </p:cNvPr>
          <p:cNvSpPr>
            <a:spLocks noGrp="1"/>
          </p:cNvSpPr>
          <p:nvPr>
            <p:ph type="dt" sz="half" idx="10"/>
          </p:nvPr>
        </p:nvSpPr>
        <p:spPr/>
        <p:txBody>
          <a:bodyPr/>
          <a:lstStyle/>
          <a:p>
            <a:fld id="{08D555A6-C50C-43F6-8AD5-E39F53BF5A66}" type="datetimeFigureOut">
              <a:rPr lang="en-US" smtClean="0"/>
              <a:t>5/18/2022</a:t>
            </a:fld>
            <a:endParaRPr lang="en-US"/>
          </a:p>
        </p:txBody>
      </p:sp>
      <p:sp>
        <p:nvSpPr>
          <p:cNvPr id="8" name="Footer Placeholder 7">
            <a:extLst>
              <a:ext uri="{FF2B5EF4-FFF2-40B4-BE49-F238E27FC236}">
                <a16:creationId xmlns:a16="http://schemas.microsoft.com/office/drawing/2014/main" id="{94C660F5-3B70-4DDD-82FF-4615FD2E38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A8F3E1-5D12-468C-BA68-33AEAF5CE39D}"/>
              </a:ext>
            </a:extLst>
          </p:cNvPr>
          <p:cNvSpPr>
            <a:spLocks noGrp="1"/>
          </p:cNvSpPr>
          <p:nvPr>
            <p:ph type="sldNum" sz="quarter" idx="12"/>
          </p:nvPr>
        </p:nvSpPr>
        <p:spPr/>
        <p:txBody>
          <a:bodyPr/>
          <a:lstStyle/>
          <a:p>
            <a:fld id="{5ED4E9B4-D135-4CD9-990A-17775C08F26F}" type="slidenum">
              <a:rPr lang="en-US" smtClean="0"/>
              <a:t>‹#›</a:t>
            </a:fld>
            <a:endParaRPr lang="en-US"/>
          </a:p>
        </p:txBody>
      </p:sp>
    </p:spTree>
    <p:extLst>
      <p:ext uri="{BB962C8B-B14F-4D97-AF65-F5344CB8AC3E}">
        <p14:creationId xmlns:p14="http://schemas.microsoft.com/office/powerpoint/2010/main" val="4005028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BE338-6624-4114-AAE0-7CF580E096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41AF71-7AC0-461A-92F8-E32A36598592}"/>
              </a:ext>
            </a:extLst>
          </p:cNvPr>
          <p:cNvSpPr>
            <a:spLocks noGrp="1"/>
          </p:cNvSpPr>
          <p:nvPr>
            <p:ph type="dt" sz="half" idx="10"/>
          </p:nvPr>
        </p:nvSpPr>
        <p:spPr/>
        <p:txBody>
          <a:bodyPr/>
          <a:lstStyle/>
          <a:p>
            <a:fld id="{08D555A6-C50C-43F6-8AD5-E39F53BF5A66}" type="datetimeFigureOut">
              <a:rPr lang="en-US" smtClean="0"/>
              <a:t>5/18/2022</a:t>
            </a:fld>
            <a:endParaRPr lang="en-US"/>
          </a:p>
        </p:txBody>
      </p:sp>
      <p:sp>
        <p:nvSpPr>
          <p:cNvPr id="4" name="Footer Placeholder 3">
            <a:extLst>
              <a:ext uri="{FF2B5EF4-FFF2-40B4-BE49-F238E27FC236}">
                <a16:creationId xmlns:a16="http://schemas.microsoft.com/office/drawing/2014/main" id="{44937DE7-58A0-4864-8846-9E2C66F800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DDCD74-F7D4-4F8D-A091-831C3702E7A3}"/>
              </a:ext>
            </a:extLst>
          </p:cNvPr>
          <p:cNvSpPr>
            <a:spLocks noGrp="1"/>
          </p:cNvSpPr>
          <p:nvPr>
            <p:ph type="sldNum" sz="quarter" idx="12"/>
          </p:nvPr>
        </p:nvSpPr>
        <p:spPr/>
        <p:txBody>
          <a:bodyPr/>
          <a:lstStyle/>
          <a:p>
            <a:fld id="{5ED4E9B4-D135-4CD9-990A-17775C08F26F}" type="slidenum">
              <a:rPr lang="en-US" smtClean="0"/>
              <a:t>‹#›</a:t>
            </a:fld>
            <a:endParaRPr lang="en-US"/>
          </a:p>
        </p:txBody>
      </p:sp>
    </p:spTree>
    <p:extLst>
      <p:ext uri="{BB962C8B-B14F-4D97-AF65-F5344CB8AC3E}">
        <p14:creationId xmlns:p14="http://schemas.microsoft.com/office/powerpoint/2010/main" val="1587498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45D895-D761-42EE-BD26-1AC6FDD128F7}"/>
              </a:ext>
            </a:extLst>
          </p:cNvPr>
          <p:cNvSpPr>
            <a:spLocks noGrp="1"/>
          </p:cNvSpPr>
          <p:nvPr>
            <p:ph type="dt" sz="half" idx="10"/>
          </p:nvPr>
        </p:nvSpPr>
        <p:spPr/>
        <p:txBody>
          <a:bodyPr/>
          <a:lstStyle/>
          <a:p>
            <a:fld id="{08D555A6-C50C-43F6-8AD5-E39F53BF5A66}" type="datetimeFigureOut">
              <a:rPr lang="en-US" smtClean="0"/>
              <a:t>5/18/2022</a:t>
            </a:fld>
            <a:endParaRPr lang="en-US"/>
          </a:p>
        </p:txBody>
      </p:sp>
      <p:sp>
        <p:nvSpPr>
          <p:cNvPr id="3" name="Footer Placeholder 2">
            <a:extLst>
              <a:ext uri="{FF2B5EF4-FFF2-40B4-BE49-F238E27FC236}">
                <a16:creationId xmlns:a16="http://schemas.microsoft.com/office/drawing/2014/main" id="{312AC85A-6A42-478B-916F-F74C03D56B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CCA5C3-FC92-45A4-87EB-9FCA0F4CB8C4}"/>
              </a:ext>
            </a:extLst>
          </p:cNvPr>
          <p:cNvSpPr>
            <a:spLocks noGrp="1"/>
          </p:cNvSpPr>
          <p:nvPr>
            <p:ph type="sldNum" sz="quarter" idx="12"/>
          </p:nvPr>
        </p:nvSpPr>
        <p:spPr/>
        <p:txBody>
          <a:bodyPr/>
          <a:lstStyle/>
          <a:p>
            <a:fld id="{5ED4E9B4-D135-4CD9-990A-17775C08F26F}" type="slidenum">
              <a:rPr lang="en-US" smtClean="0"/>
              <a:t>‹#›</a:t>
            </a:fld>
            <a:endParaRPr lang="en-US"/>
          </a:p>
        </p:txBody>
      </p:sp>
    </p:spTree>
    <p:extLst>
      <p:ext uri="{BB962C8B-B14F-4D97-AF65-F5344CB8AC3E}">
        <p14:creationId xmlns:p14="http://schemas.microsoft.com/office/powerpoint/2010/main" val="2597801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B4C25-CA1E-4938-833D-6DF30409C7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70D30A-2786-4531-9A66-B57698C3C9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092C2F-DE5C-421D-A8E4-B72D222D1D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131806-FE81-486C-8B33-B49623069E78}"/>
              </a:ext>
            </a:extLst>
          </p:cNvPr>
          <p:cNvSpPr>
            <a:spLocks noGrp="1"/>
          </p:cNvSpPr>
          <p:nvPr>
            <p:ph type="dt" sz="half" idx="10"/>
          </p:nvPr>
        </p:nvSpPr>
        <p:spPr/>
        <p:txBody>
          <a:bodyPr/>
          <a:lstStyle/>
          <a:p>
            <a:fld id="{08D555A6-C50C-43F6-8AD5-E39F53BF5A66}" type="datetimeFigureOut">
              <a:rPr lang="en-US" smtClean="0"/>
              <a:t>5/18/2022</a:t>
            </a:fld>
            <a:endParaRPr lang="en-US"/>
          </a:p>
        </p:txBody>
      </p:sp>
      <p:sp>
        <p:nvSpPr>
          <p:cNvPr id="6" name="Footer Placeholder 5">
            <a:extLst>
              <a:ext uri="{FF2B5EF4-FFF2-40B4-BE49-F238E27FC236}">
                <a16:creationId xmlns:a16="http://schemas.microsoft.com/office/drawing/2014/main" id="{CBFB8F1C-4E11-4B91-BA48-DC8A671C18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093B10-547F-4FF2-9E0E-5F08A81C87F9}"/>
              </a:ext>
            </a:extLst>
          </p:cNvPr>
          <p:cNvSpPr>
            <a:spLocks noGrp="1"/>
          </p:cNvSpPr>
          <p:nvPr>
            <p:ph type="sldNum" sz="quarter" idx="12"/>
          </p:nvPr>
        </p:nvSpPr>
        <p:spPr/>
        <p:txBody>
          <a:bodyPr/>
          <a:lstStyle/>
          <a:p>
            <a:fld id="{5ED4E9B4-D135-4CD9-990A-17775C08F26F}" type="slidenum">
              <a:rPr lang="en-US" smtClean="0"/>
              <a:t>‹#›</a:t>
            </a:fld>
            <a:endParaRPr lang="en-US"/>
          </a:p>
        </p:txBody>
      </p:sp>
    </p:spTree>
    <p:extLst>
      <p:ext uri="{BB962C8B-B14F-4D97-AF65-F5344CB8AC3E}">
        <p14:creationId xmlns:p14="http://schemas.microsoft.com/office/powerpoint/2010/main" val="3904114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AB739-02C2-494C-87DA-CC50C562C5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A9DCF4-66BD-4C61-8D87-72B64EB4E9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269F71-1331-4477-85A7-42AD479CF3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CF8D87-2C99-4D7A-A03A-FB24647C3E34}"/>
              </a:ext>
            </a:extLst>
          </p:cNvPr>
          <p:cNvSpPr>
            <a:spLocks noGrp="1"/>
          </p:cNvSpPr>
          <p:nvPr>
            <p:ph type="dt" sz="half" idx="10"/>
          </p:nvPr>
        </p:nvSpPr>
        <p:spPr/>
        <p:txBody>
          <a:bodyPr/>
          <a:lstStyle/>
          <a:p>
            <a:fld id="{08D555A6-C50C-43F6-8AD5-E39F53BF5A66}" type="datetimeFigureOut">
              <a:rPr lang="en-US" smtClean="0"/>
              <a:t>5/18/2022</a:t>
            </a:fld>
            <a:endParaRPr lang="en-US"/>
          </a:p>
        </p:txBody>
      </p:sp>
      <p:sp>
        <p:nvSpPr>
          <p:cNvPr id="6" name="Footer Placeholder 5">
            <a:extLst>
              <a:ext uri="{FF2B5EF4-FFF2-40B4-BE49-F238E27FC236}">
                <a16:creationId xmlns:a16="http://schemas.microsoft.com/office/drawing/2014/main" id="{96DDA765-0543-4E8F-BCDB-899CAFFF74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215AD8-750C-4D49-BDBF-76468A837640}"/>
              </a:ext>
            </a:extLst>
          </p:cNvPr>
          <p:cNvSpPr>
            <a:spLocks noGrp="1"/>
          </p:cNvSpPr>
          <p:nvPr>
            <p:ph type="sldNum" sz="quarter" idx="12"/>
          </p:nvPr>
        </p:nvSpPr>
        <p:spPr/>
        <p:txBody>
          <a:bodyPr/>
          <a:lstStyle/>
          <a:p>
            <a:fld id="{5ED4E9B4-D135-4CD9-990A-17775C08F26F}" type="slidenum">
              <a:rPr lang="en-US" smtClean="0"/>
              <a:t>‹#›</a:t>
            </a:fld>
            <a:endParaRPr lang="en-US"/>
          </a:p>
        </p:txBody>
      </p:sp>
    </p:spTree>
    <p:extLst>
      <p:ext uri="{BB962C8B-B14F-4D97-AF65-F5344CB8AC3E}">
        <p14:creationId xmlns:p14="http://schemas.microsoft.com/office/powerpoint/2010/main" val="3525170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174223-281E-49B1-B129-CC15441369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0CC136-48B6-4CB8-AF2A-0EE819C5BF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B05A72-B4FA-4F65-8BF7-575BE8957D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D555A6-C50C-43F6-8AD5-E39F53BF5A66}" type="datetimeFigureOut">
              <a:rPr lang="en-US" smtClean="0"/>
              <a:t>5/18/2022</a:t>
            </a:fld>
            <a:endParaRPr lang="en-US"/>
          </a:p>
        </p:txBody>
      </p:sp>
      <p:sp>
        <p:nvSpPr>
          <p:cNvPr id="5" name="Footer Placeholder 4">
            <a:extLst>
              <a:ext uri="{FF2B5EF4-FFF2-40B4-BE49-F238E27FC236}">
                <a16:creationId xmlns:a16="http://schemas.microsoft.com/office/drawing/2014/main" id="{E5C58334-D41A-48D3-A03B-2A8EB6DB44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59528CF-A035-40E8-88C9-39601A18FC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D4E9B4-D135-4CD9-990A-17775C08F26F}" type="slidenum">
              <a:rPr lang="en-US" smtClean="0"/>
              <a:t>‹#›</a:t>
            </a:fld>
            <a:endParaRPr lang="en-US"/>
          </a:p>
        </p:txBody>
      </p:sp>
    </p:spTree>
    <p:extLst>
      <p:ext uri="{BB962C8B-B14F-4D97-AF65-F5344CB8AC3E}">
        <p14:creationId xmlns:p14="http://schemas.microsoft.com/office/powerpoint/2010/main" val="18402505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17.JPG"/></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www.waterfrontpropertylaw.com/blog/posts/phase-i-environmental-site-assessment-purchasing-real-estate/"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mailto:jlang@pendercoward.com" TargetMode="External"/><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descr="Title 1">
            <a:extLst>
              <a:ext uri="{FF2B5EF4-FFF2-40B4-BE49-F238E27FC236}">
                <a16:creationId xmlns:a16="http://schemas.microsoft.com/office/drawing/2014/main" id="{B3F7C095-F0B3-47DE-8ADB-6ED155289CA3}"/>
              </a:ext>
            </a:extLst>
          </p:cNvPr>
          <p:cNvSpPr>
            <a:spLocks noGrp="1" noChangeArrowheads="1"/>
          </p:cNvSpPr>
          <p:nvPr>
            <p:ph type="title"/>
          </p:nvPr>
        </p:nvSpPr>
        <p:spPr>
          <a:xfrm>
            <a:off x="2182019" y="4255294"/>
            <a:ext cx="7772400" cy="762000"/>
          </a:xfrm>
          <a:ln w="12700">
            <a:solidFill>
              <a:srgbClr val="FFFFFF"/>
            </a:solidFill>
            <a:round/>
            <a:headEnd/>
            <a:tailEnd/>
          </a:ln>
        </p:spPr>
        <p:txBody>
          <a:bodyPr vert="horz" lIns="45720" tIns="45720" rIns="45720" bIns="45720" rtlCol="0" anchor="b">
            <a:normAutofit/>
          </a:bodyPr>
          <a:lstStyle/>
          <a:p>
            <a:pPr algn="ctr"/>
            <a:r>
              <a:rPr lang="en-US" altLang="en-US" sz="3400">
                <a:solidFill>
                  <a:srgbClr val="44546A"/>
                </a:solidFill>
                <a:latin typeface="Calibri Light" panose="020F0302020204030204" pitchFamily="34" charset="0"/>
                <a:cs typeface="Calibri Light" panose="020F0302020204030204" pitchFamily="34" charset="0"/>
                <a:sym typeface="Calibri Light" panose="020F0302020204030204" pitchFamily="34" charset="0"/>
              </a:rPr>
              <a:t>Phase  I Environmental Site Assessment</a:t>
            </a:r>
          </a:p>
        </p:txBody>
      </p:sp>
      <p:sp>
        <p:nvSpPr>
          <p:cNvPr id="3074" name="Rectangle 2" descr="Subtitle 2">
            <a:extLst>
              <a:ext uri="{FF2B5EF4-FFF2-40B4-BE49-F238E27FC236}">
                <a16:creationId xmlns:a16="http://schemas.microsoft.com/office/drawing/2014/main" id="{18EF7853-3C12-4300-9D88-C1E7FE8B6F47}"/>
              </a:ext>
            </a:extLst>
          </p:cNvPr>
          <p:cNvSpPr>
            <a:spLocks noGrp="1" noChangeArrowheads="1"/>
          </p:cNvSpPr>
          <p:nvPr>
            <p:ph type="body" sz="quarter" idx="1"/>
          </p:nvPr>
        </p:nvSpPr>
        <p:spPr>
          <a:xfrm>
            <a:off x="2867819" y="4918075"/>
            <a:ext cx="6400800" cy="533400"/>
          </a:xfrm>
        </p:spPr>
        <p:txBody>
          <a:bodyPr vert="horz" lIns="45720" tIns="45720" rIns="45720" bIns="45720" rtlCol="0">
            <a:normAutofit/>
          </a:bodyPr>
          <a:lstStyle/>
          <a:p>
            <a:pPr marL="0" indent="0" algn="ctr">
              <a:buNone/>
            </a:pPr>
            <a:r>
              <a:rPr lang="en-US" altLang="en-US" sz="2200" b="1">
                <a:solidFill>
                  <a:srgbClr val="AFABAB"/>
                </a:solidFill>
                <a:latin typeface="Calibri" panose="020F0502020204030204" pitchFamily="34" charset="0"/>
                <a:cs typeface="Calibri" panose="020F0502020204030204" pitchFamily="34" charset="0"/>
                <a:sym typeface="Calibri" panose="020F0502020204030204" pitchFamily="34" charset="0"/>
              </a:rPr>
              <a:t>September 24, 2021</a:t>
            </a:r>
          </a:p>
        </p:txBody>
      </p:sp>
      <p:pic>
        <p:nvPicPr>
          <p:cNvPr id="3075" name="Picture 3" descr="Picture 13">
            <a:extLst>
              <a:ext uri="{FF2B5EF4-FFF2-40B4-BE49-F238E27FC236}">
                <a16:creationId xmlns:a16="http://schemas.microsoft.com/office/drawing/2014/main" id="{A3111C9C-0D88-48FD-8CA5-285A9F55B0F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81000"/>
            <a:ext cx="9144000" cy="4364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6" name="Picture 4" descr="Picture 6">
            <a:extLst>
              <a:ext uri="{FF2B5EF4-FFF2-40B4-BE49-F238E27FC236}">
                <a16:creationId xmlns:a16="http://schemas.microsoft.com/office/drawing/2014/main" id="{498E5226-0AA2-47C7-8B4A-243606A90B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97094" y="5289550"/>
            <a:ext cx="2383631" cy="1092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7" name="Picture 5" descr="Picture 8">
            <a:extLst>
              <a:ext uri="{FF2B5EF4-FFF2-40B4-BE49-F238E27FC236}">
                <a16:creationId xmlns:a16="http://schemas.microsoft.com/office/drawing/2014/main" id="{E8C171B3-20F8-4763-8D5B-A5B13140D87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4463" y="5528469"/>
            <a:ext cx="3826669" cy="7770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8" name="Text Box 6" descr="TextBox 3">
            <a:extLst>
              <a:ext uri="{FF2B5EF4-FFF2-40B4-BE49-F238E27FC236}">
                <a16:creationId xmlns:a16="http://schemas.microsoft.com/office/drawing/2014/main" id="{D9DC8250-9BC1-4B30-BCB4-B4355A330E14}"/>
              </a:ext>
            </a:extLst>
          </p:cNvPr>
          <p:cNvSpPr txBox="1">
            <a:spLocks/>
          </p:cNvSpPr>
          <p:nvPr/>
        </p:nvSpPr>
        <p:spPr bwMode="auto">
          <a:xfrm>
            <a:off x="4502944" y="6601619"/>
            <a:ext cx="3579019" cy="246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45720" bIns="45720">
            <a:spAutoFit/>
          </a:bodyPr>
          <a:lstStyle>
            <a:lvl1pPr defTabSz="1828800">
              <a:defRPr sz="2400">
                <a:solidFill>
                  <a:srgbClr val="5E5E5E"/>
                </a:solidFill>
                <a:latin typeface="Helvetica Neue" charset="0"/>
                <a:ea typeface="Helvetica Neue" charset="0"/>
                <a:cs typeface="Helvetica Neue" charset="0"/>
                <a:sym typeface="Helvetica Neue" charset="0"/>
              </a:defRPr>
            </a:lvl1pPr>
            <a:lvl2pPr defTabSz="1828800">
              <a:defRPr sz="2400">
                <a:solidFill>
                  <a:srgbClr val="5E5E5E"/>
                </a:solidFill>
                <a:latin typeface="Helvetica Neue" charset="0"/>
                <a:ea typeface="Helvetica Neue" charset="0"/>
                <a:cs typeface="Helvetica Neue" charset="0"/>
                <a:sym typeface="Helvetica Neue" charset="0"/>
              </a:defRPr>
            </a:lvl2pPr>
            <a:lvl3pPr defTabSz="1828800">
              <a:defRPr sz="2400">
                <a:solidFill>
                  <a:srgbClr val="5E5E5E"/>
                </a:solidFill>
                <a:latin typeface="Helvetica Neue" charset="0"/>
                <a:ea typeface="Helvetica Neue" charset="0"/>
                <a:cs typeface="Helvetica Neue" charset="0"/>
                <a:sym typeface="Helvetica Neue" charset="0"/>
              </a:defRPr>
            </a:lvl3pPr>
            <a:lvl4pPr defTabSz="1828800">
              <a:defRPr sz="2400">
                <a:solidFill>
                  <a:srgbClr val="5E5E5E"/>
                </a:solidFill>
                <a:latin typeface="Helvetica Neue" charset="0"/>
                <a:ea typeface="Helvetica Neue" charset="0"/>
                <a:cs typeface="Helvetica Neue" charset="0"/>
                <a:sym typeface="Helvetica Neue" charset="0"/>
              </a:defRPr>
            </a:lvl4pPr>
            <a:lvl5pPr defTabSz="1828800">
              <a:defRPr sz="2400">
                <a:solidFill>
                  <a:srgbClr val="5E5E5E"/>
                </a:solidFill>
                <a:latin typeface="Helvetica Neue" charset="0"/>
                <a:ea typeface="Helvetica Neue" charset="0"/>
                <a:cs typeface="Helvetica Neue" charset="0"/>
                <a:sym typeface="Helvetica Neue" charset="0"/>
              </a:defRPr>
            </a:lvl5pPr>
            <a:lvl6pPr marL="457200" indent="1828800" algn="ctr" defTabSz="1828800" fontAlgn="base" hangingPunct="0">
              <a:spcBef>
                <a:spcPct val="0"/>
              </a:spcBef>
              <a:spcAft>
                <a:spcPct val="0"/>
              </a:spcAft>
              <a:defRPr sz="2400">
                <a:solidFill>
                  <a:srgbClr val="5E5E5E"/>
                </a:solidFill>
                <a:latin typeface="Helvetica Neue" charset="0"/>
                <a:ea typeface="Helvetica Neue" charset="0"/>
                <a:cs typeface="Helvetica Neue" charset="0"/>
                <a:sym typeface="Helvetica Neue" charset="0"/>
              </a:defRPr>
            </a:lvl6pPr>
            <a:lvl7pPr marL="914400" indent="1828800" algn="ctr" defTabSz="1828800" fontAlgn="base" hangingPunct="0">
              <a:spcBef>
                <a:spcPct val="0"/>
              </a:spcBef>
              <a:spcAft>
                <a:spcPct val="0"/>
              </a:spcAft>
              <a:defRPr sz="2400">
                <a:solidFill>
                  <a:srgbClr val="5E5E5E"/>
                </a:solidFill>
                <a:latin typeface="Helvetica Neue" charset="0"/>
                <a:ea typeface="Helvetica Neue" charset="0"/>
                <a:cs typeface="Helvetica Neue" charset="0"/>
                <a:sym typeface="Helvetica Neue" charset="0"/>
              </a:defRPr>
            </a:lvl7pPr>
            <a:lvl8pPr marL="1371600" indent="1828800" algn="ctr" defTabSz="1828800" fontAlgn="base" hangingPunct="0">
              <a:spcBef>
                <a:spcPct val="0"/>
              </a:spcBef>
              <a:spcAft>
                <a:spcPct val="0"/>
              </a:spcAft>
              <a:defRPr sz="2400">
                <a:solidFill>
                  <a:srgbClr val="5E5E5E"/>
                </a:solidFill>
                <a:latin typeface="Helvetica Neue" charset="0"/>
                <a:ea typeface="Helvetica Neue" charset="0"/>
                <a:cs typeface="Helvetica Neue" charset="0"/>
                <a:sym typeface="Helvetica Neue" charset="0"/>
              </a:defRPr>
            </a:lvl8pPr>
            <a:lvl9pPr marL="1828800" indent="1828800" algn="ctr" defTabSz="1828800" fontAlgn="base" hangingPunct="0">
              <a:spcBef>
                <a:spcPct val="0"/>
              </a:spcBef>
              <a:spcAft>
                <a:spcPct val="0"/>
              </a:spcAft>
              <a:defRPr sz="2400">
                <a:solidFill>
                  <a:srgbClr val="5E5E5E"/>
                </a:solidFill>
                <a:latin typeface="Helvetica Neue" charset="0"/>
                <a:ea typeface="Helvetica Neue" charset="0"/>
                <a:cs typeface="Helvetica Neue" charset="0"/>
                <a:sym typeface="Helvetica Neue" charset="0"/>
              </a:defRPr>
            </a:lvl9pPr>
          </a:lstStyle>
          <a:p>
            <a:pPr algn="l"/>
            <a:r>
              <a:rPr lang="en-US" altLang="en-US" sz="1000">
                <a:solidFill>
                  <a:srgbClr val="AFABAB"/>
                </a:solidFill>
                <a:latin typeface="Calibri" panose="020F0502020204030204" pitchFamily="34" charset="0"/>
                <a:cs typeface="Calibri" panose="020F0502020204030204" pitchFamily="34" charset="0"/>
                <a:sym typeface="Calibri" panose="020F0502020204030204" pitchFamily="34" charset="0"/>
              </a:rPr>
              <a:t>All content copyright © 2021. James T. Lang. All rights reserved.</a:t>
            </a:r>
          </a:p>
        </p:txBody>
      </p:sp>
      <p:pic>
        <p:nvPicPr>
          <p:cNvPr id="3079" name="Picture 7" descr="Picture 5">
            <a:extLst>
              <a:ext uri="{FF2B5EF4-FFF2-40B4-BE49-F238E27FC236}">
                <a16:creationId xmlns:a16="http://schemas.microsoft.com/office/drawing/2014/main" id="{F5CB2042-403A-4208-B336-B6A3F51389E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5107782"/>
            <a:ext cx="1343819" cy="15882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8BFC9-E618-4F1F-A618-83F218CE8F06}"/>
              </a:ext>
            </a:extLst>
          </p:cNvPr>
          <p:cNvSpPr>
            <a:spLocks noGrp="1"/>
          </p:cNvSpPr>
          <p:nvPr>
            <p:ph type="title"/>
          </p:nvPr>
        </p:nvSpPr>
        <p:spPr/>
        <p:txBody>
          <a:bodyPr/>
          <a:lstStyle/>
          <a:p>
            <a:pPr algn="ctr"/>
            <a:r>
              <a:rPr lang="en-US" dirty="0"/>
              <a:t>NY Times August 5, 1978</a:t>
            </a:r>
          </a:p>
        </p:txBody>
      </p:sp>
      <p:sp>
        <p:nvSpPr>
          <p:cNvPr id="3" name="Content Placeholder 2">
            <a:extLst>
              <a:ext uri="{FF2B5EF4-FFF2-40B4-BE49-F238E27FC236}">
                <a16:creationId xmlns:a16="http://schemas.microsoft.com/office/drawing/2014/main" id="{25B1AB0E-5D0C-4166-9AB6-060CFF0F865D}"/>
              </a:ext>
            </a:extLst>
          </p:cNvPr>
          <p:cNvSpPr>
            <a:spLocks noGrp="1"/>
          </p:cNvSpPr>
          <p:nvPr>
            <p:ph idx="1"/>
          </p:nvPr>
        </p:nvSpPr>
        <p:spPr/>
        <p:txBody>
          <a:bodyPr/>
          <a:lstStyle/>
          <a:p>
            <a:r>
              <a:rPr lang="en-US" dirty="0"/>
              <a:t>NY  Times August 5, 1978:  </a:t>
            </a:r>
            <a:r>
              <a:rPr lang="en-US" b="1" dirty="0"/>
              <a:t>“Time Bomb in Love Canal”</a:t>
            </a:r>
            <a:endParaRPr lang="en-US" dirty="0"/>
          </a:p>
          <a:p>
            <a:r>
              <a:rPr lang="en-US" dirty="0"/>
              <a:t>August 7, 1978:  </a:t>
            </a:r>
          </a:p>
          <a:p>
            <a:pPr lvl="1"/>
            <a:r>
              <a:rPr lang="en-US" dirty="0"/>
              <a:t>NY Governor Hugh Carey announces that the state will purchase homes affected by chemicals</a:t>
            </a:r>
          </a:p>
          <a:p>
            <a:pPr lvl="1"/>
            <a:r>
              <a:rPr lang="en-US" dirty="0"/>
              <a:t>President Carter approves emergency financial aid (first time emergency funds  were used for something other than a “natural” disaster)</a:t>
            </a:r>
          </a:p>
          <a:p>
            <a:pPr lvl="1"/>
            <a:r>
              <a:rPr lang="en-US" dirty="0"/>
              <a:t>U.S. Senate adopts a “sense of Congress” resolution saying federal aid should be provided</a:t>
            </a:r>
          </a:p>
          <a:p>
            <a:r>
              <a:rPr lang="en-US" dirty="0"/>
              <a:t>98 families evacuated by end of August</a:t>
            </a:r>
          </a:p>
          <a:p>
            <a:pPr lvl="0"/>
            <a:r>
              <a:rPr lang="en-US" dirty="0">
                <a:solidFill>
                  <a:prstClr val="black"/>
                </a:solidFill>
              </a:rPr>
              <a:t>1980 fed/state government buy 500 homes</a:t>
            </a:r>
          </a:p>
          <a:p>
            <a:endParaRPr lang="en-US" b="1" dirty="0"/>
          </a:p>
        </p:txBody>
      </p:sp>
    </p:spTree>
    <p:extLst>
      <p:ext uri="{BB962C8B-B14F-4D97-AF65-F5344CB8AC3E}">
        <p14:creationId xmlns:p14="http://schemas.microsoft.com/office/powerpoint/2010/main" val="25689197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Comprehensive Environmental Response, Compensation and </a:t>
            </a:r>
            <a:r>
              <a:rPr lang="en-US" b="1" u="sng" dirty="0"/>
              <a:t>Liability</a:t>
            </a:r>
            <a:r>
              <a:rPr lang="en-US" dirty="0"/>
              <a:t> Act</a:t>
            </a:r>
          </a:p>
        </p:txBody>
      </p:sp>
      <p:sp>
        <p:nvSpPr>
          <p:cNvPr id="3" name="Content Placeholder 2"/>
          <p:cNvSpPr>
            <a:spLocks noGrp="1"/>
          </p:cNvSpPr>
          <p:nvPr>
            <p:ph idx="1"/>
          </p:nvPr>
        </p:nvSpPr>
        <p:spPr/>
        <p:txBody>
          <a:bodyPr/>
          <a:lstStyle/>
          <a:p>
            <a:r>
              <a:rPr lang="en-US" dirty="0">
                <a:ea typeface="Calibri"/>
              </a:rPr>
              <a:t>“CERCLA” or “The Superfund Law”</a:t>
            </a:r>
            <a:endParaRPr lang="en-US" dirty="0">
              <a:effectLst/>
              <a:ea typeface="Calibri"/>
            </a:endParaRPr>
          </a:p>
          <a:p>
            <a:r>
              <a:rPr lang="en-US" dirty="0">
                <a:effectLst/>
                <a:ea typeface="Calibri"/>
              </a:rPr>
              <a:t>42 USC §§9601 to 9675</a:t>
            </a:r>
          </a:p>
          <a:p>
            <a:pPr>
              <a:lnSpc>
                <a:spcPct val="115000"/>
              </a:lnSpc>
              <a:spcBef>
                <a:spcPts val="0"/>
              </a:spcBef>
              <a:spcAft>
                <a:spcPts val="1000"/>
              </a:spcAft>
            </a:pPr>
            <a:r>
              <a:rPr lang="en-US" dirty="0">
                <a:effectLst/>
                <a:ea typeface="Calibri"/>
                <a:cs typeface="Times New Roman"/>
              </a:rPr>
              <a:t>Enacted in 1980 to clean up leaking hazardous waste disposal sites</a:t>
            </a:r>
            <a:endParaRPr lang="en-US" dirty="0">
              <a:ea typeface="Calibri"/>
              <a:cs typeface="Times New Roman"/>
            </a:endParaRPr>
          </a:p>
          <a:p>
            <a:r>
              <a:rPr lang="en-US" dirty="0"/>
              <a:t>“Who” pays for the clean up – 42 USC §9607</a:t>
            </a:r>
          </a:p>
          <a:p>
            <a:pPr lvl="1"/>
            <a:r>
              <a:rPr lang="en-US" dirty="0"/>
              <a:t>Joint and several liability</a:t>
            </a:r>
          </a:p>
          <a:p>
            <a:pPr lvl="1"/>
            <a:r>
              <a:rPr lang="en-US" dirty="0"/>
              <a:t>Retroactive</a:t>
            </a:r>
          </a:p>
        </p:txBody>
      </p:sp>
    </p:spTree>
    <p:extLst>
      <p:ext uri="{BB962C8B-B14F-4D97-AF65-F5344CB8AC3E}">
        <p14:creationId xmlns:p14="http://schemas.microsoft.com/office/powerpoint/2010/main" val="18661222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CERCLA Liability</a:t>
            </a:r>
          </a:p>
        </p:txBody>
      </p:sp>
      <p:sp>
        <p:nvSpPr>
          <p:cNvPr id="3" name="Content Placeholder 2"/>
          <p:cNvSpPr>
            <a:spLocks noGrp="1"/>
          </p:cNvSpPr>
          <p:nvPr>
            <p:ph idx="1"/>
          </p:nvPr>
        </p:nvSpPr>
        <p:spPr/>
        <p:txBody>
          <a:bodyPr>
            <a:normAutofit lnSpcReduction="10000"/>
          </a:bodyPr>
          <a:lstStyle/>
          <a:p>
            <a:r>
              <a:rPr lang="en-US" dirty="0"/>
              <a:t>42 USC §9607(a)</a:t>
            </a:r>
          </a:p>
          <a:p>
            <a:r>
              <a:rPr lang="en-US" dirty="0"/>
              <a:t>Current owner and operator of Love Canal</a:t>
            </a:r>
          </a:p>
          <a:p>
            <a:r>
              <a:rPr lang="en-US" dirty="0"/>
              <a:t>Person who owned or operated Love Canal at the time when the disposal occurred</a:t>
            </a:r>
          </a:p>
          <a:p>
            <a:pPr lvl="1"/>
            <a:r>
              <a:rPr lang="en-US" dirty="0"/>
              <a:t>1983 Hooker pays $20M (homeowners)</a:t>
            </a:r>
          </a:p>
          <a:p>
            <a:pPr lvl="1"/>
            <a:r>
              <a:rPr lang="en-US" dirty="0"/>
              <a:t>1989 Hooker accepts responsibility to clean up</a:t>
            </a:r>
          </a:p>
          <a:p>
            <a:pPr lvl="1"/>
            <a:r>
              <a:rPr lang="en-US" dirty="0"/>
              <a:t>1994 Hooker pays $98M (state </a:t>
            </a:r>
            <a:r>
              <a:rPr lang="en-US" dirty="0" err="1"/>
              <a:t>govt</a:t>
            </a:r>
            <a:r>
              <a:rPr lang="en-US" dirty="0"/>
              <a:t>)</a:t>
            </a:r>
          </a:p>
          <a:p>
            <a:pPr lvl="1"/>
            <a:r>
              <a:rPr lang="en-US" dirty="0"/>
              <a:t>1995 Hooker pays $129M (fed </a:t>
            </a:r>
            <a:r>
              <a:rPr lang="en-US" dirty="0" err="1"/>
              <a:t>govt</a:t>
            </a:r>
            <a:r>
              <a:rPr lang="en-US" dirty="0"/>
              <a:t>)</a:t>
            </a:r>
          </a:p>
          <a:p>
            <a:r>
              <a:rPr lang="en-US" dirty="0"/>
              <a:t>Person who “generated” the waste disposed at Love Canal</a:t>
            </a:r>
          </a:p>
          <a:p>
            <a:r>
              <a:rPr lang="en-US" dirty="0"/>
              <a:t>Person who “</a:t>
            </a:r>
            <a:r>
              <a:rPr lang="en-US" dirty="0" err="1"/>
              <a:t>arranged”for</a:t>
            </a:r>
            <a:r>
              <a:rPr lang="en-US" dirty="0"/>
              <a:t> the waste to be disposed at Love Canal</a:t>
            </a:r>
          </a:p>
        </p:txBody>
      </p:sp>
    </p:spTree>
    <p:extLst>
      <p:ext uri="{BB962C8B-B14F-4D97-AF65-F5344CB8AC3E}">
        <p14:creationId xmlns:p14="http://schemas.microsoft.com/office/powerpoint/2010/main" val="37397473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9C7DF-6576-4B0D-B4E0-C1542C49073A}"/>
              </a:ext>
            </a:extLst>
          </p:cNvPr>
          <p:cNvSpPr>
            <a:spLocks noGrp="1"/>
          </p:cNvSpPr>
          <p:nvPr>
            <p:ph type="title"/>
          </p:nvPr>
        </p:nvSpPr>
        <p:spPr/>
        <p:txBody>
          <a:bodyPr/>
          <a:lstStyle/>
          <a:p>
            <a:r>
              <a:rPr lang="en-US" dirty="0"/>
              <a:t>2002 “Brownfields” Amendment to CERCLA</a:t>
            </a:r>
          </a:p>
        </p:txBody>
      </p:sp>
      <p:sp>
        <p:nvSpPr>
          <p:cNvPr id="3" name="Content Placeholder 2">
            <a:extLst>
              <a:ext uri="{FF2B5EF4-FFF2-40B4-BE49-F238E27FC236}">
                <a16:creationId xmlns:a16="http://schemas.microsoft.com/office/drawing/2014/main" id="{6CDA4F26-6380-4DB6-BE87-8BFFE3CE1DCB}"/>
              </a:ext>
            </a:extLst>
          </p:cNvPr>
          <p:cNvSpPr>
            <a:spLocks noGrp="1"/>
          </p:cNvSpPr>
          <p:nvPr>
            <p:ph idx="1"/>
          </p:nvPr>
        </p:nvSpPr>
        <p:spPr/>
        <p:txBody>
          <a:bodyPr/>
          <a:lstStyle/>
          <a:p>
            <a:r>
              <a:rPr lang="en-US" dirty="0"/>
              <a:t>Only defenses pre-2002</a:t>
            </a:r>
          </a:p>
          <a:p>
            <a:pPr lvl="1"/>
            <a:r>
              <a:rPr lang="en-US" dirty="0"/>
              <a:t>The hazardous substances were released by “an act of God” 42 USC §9607(b)(1)</a:t>
            </a:r>
          </a:p>
          <a:p>
            <a:pPr lvl="1"/>
            <a:r>
              <a:rPr lang="en-US" dirty="0"/>
              <a:t>The hazardous substances were release by “an act of War” 42 USC §9607(b)(2)</a:t>
            </a:r>
          </a:p>
          <a:p>
            <a:r>
              <a:rPr lang="en-US" dirty="0"/>
              <a:t> New defenses created by 42 USC §9607(b)(3) &amp; (r)</a:t>
            </a:r>
          </a:p>
          <a:p>
            <a:pPr lvl="1"/>
            <a:r>
              <a:rPr lang="en-US" dirty="0"/>
              <a:t>Impetus for Phase I ESA   </a:t>
            </a:r>
          </a:p>
          <a:p>
            <a:pPr lvl="1"/>
            <a:r>
              <a:rPr lang="en-US" dirty="0"/>
              <a:t>Innocent landowner 42 USC §9607(b)(3) </a:t>
            </a:r>
          </a:p>
          <a:p>
            <a:pPr lvl="1"/>
            <a:r>
              <a:rPr lang="en-US" dirty="0"/>
              <a:t>Bona fide prospective purchaser 42 USC §9607(r)</a:t>
            </a:r>
          </a:p>
          <a:p>
            <a:pPr lvl="1"/>
            <a:endParaRPr lang="en-US" dirty="0"/>
          </a:p>
        </p:txBody>
      </p:sp>
    </p:spTree>
    <p:extLst>
      <p:ext uri="{BB962C8B-B14F-4D97-AF65-F5344CB8AC3E}">
        <p14:creationId xmlns:p14="http://schemas.microsoft.com/office/powerpoint/2010/main" val="27923928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4FF0F-40A7-42FD-9BB1-C3191F751E04}"/>
              </a:ext>
            </a:extLst>
          </p:cNvPr>
          <p:cNvSpPr>
            <a:spLocks noGrp="1"/>
          </p:cNvSpPr>
          <p:nvPr>
            <p:ph type="title"/>
          </p:nvPr>
        </p:nvSpPr>
        <p:spPr/>
        <p:txBody>
          <a:bodyPr/>
          <a:lstStyle/>
          <a:p>
            <a:pPr algn="ctr"/>
            <a:r>
              <a:rPr lang="en-US" dirty="0"/>
              <a:t>Innocent Landowner &amp; Bona Fide Prospective Purchaser Defenses</a:t>
            </a:r>
          </a:p>
        </p:txBody>
      </p:sp>
      <p:sp>
        <p:nvSpPr>
          <p:cNvPr id="3" name="Content Placeholder 2">
            <a:extLst>
              <a:ext uri="{FF2B5EF4-FFF2-40B4-BE49-F238E27FC236}">
                <a16:creationId xmlns:a16="http://schemas.microsoft.com/office/drawing/2014/main" id="{A24D0900-7132-4EA0-BE7D-907F05AA9927}"/>
              </a:ext>
            </a:extLst>
          </p:cNvPr>
          <p:cNvSpPr>
            <a:spLocks noGrp="1"/>
          </p:cNvSpPr>
          <p:nvPr>
            <p:ph idx="1"/>
          </p:nvPr>
        </p:nvSpPr>
        <p:spPr/>
        <p:txBody>
          <a:bodyPr/>
          <a:lstStyle/>
          <a:p>
            <a:r>
              <a:rPr lang="en-US" dirty="0"/>
              <a:t>Use Innocent Landowner defense when Phase I ESA is “clean” but after taking ownership legacy contamination is discovered</a:t>
            </a:r>
          </a:p>
          <a:p>
            <a:pPr lvl="1"/>
            <a:r>
              <a:rPr lang="en-US" dirty="0"/>
              <a:t>The hazardous substances were released by an act of 3</a:t>
            </a:r>
            <a:r>
              <a:rPr lang="en-US" baseline="30000" dirty="0"/>
              <a:t>rd</a:t>
            </a:r>
            <a:r>
              <a:rPr lang="en-US" dirty="0"/>
              <a:t> party</a:t>
            </a:r>
          </a:p>
          <a:p>
            <a:pPr lvl="1"/>
            <a:r>
              <a:rPr lang="en-US" dirty="0"/>
              <a:t>Defendant exercised due care</a:t>
            </a:r>
          </a:p>
          <a:p>
            <a:pPr lvl="1"/>
            <a:r>
              <a:rPr lang="en-US" dirty="0"/>
              <a:t>Defendant took precautions against foreseeable acts of the 3</a:t>
            </a:r>
            <a:r>
              <a:rPr lang="en-US" baseline="30000" dirty="0"/>
              <a:t>rd</a:t>
            </a:r>
            <a:r>
              <a:rPr lang="en-US" dirty="0"/>
              <a:t> party</a:t>
            </a:r>
          </a:p>
          <a:p>
            <a:r>
              <a:rPr lang="en-US" dirty="0"/>
              <a:t>Use Bona Fide Prospective Purchaser defense when  Phase I ESA finds  contamination prior to taking ownership (during due diligence)</a:t>
            </a:r>
          </a:p>
          <a:p>
            <a:pPr lvl="1"/>
            <a:r>
              <a:rPr lang="en-US" dirty="0"/>
              <a:t>Report the findings to regulators</a:t>
            </a:r>
          </a:p>
          <a:p>
            <a:pPr lvl="1"/>
            <a:r>
              <a:rPr lang="en-US" dirty="0"/>
              <a:t>Stop continuing releases</a:t>
            </a:r>
          </a:p>
          <a:p>
            <a:pPr lvl="1"/>
            <a:r>
              <a:rPr lang="en-US" dirty="0"/>
              <a:t>Prevent or limit human, environmental or natural resource exposure</a:t>
            </a:r>
          </a:p>
          <a:p>
            <a:endParaRPr lang="en-US" dirty="0"/>
          </a:p>
        </p:txBody>
      </p:sp>
    </p:spTree>
    <p:extLst>
      <p:ext uri="{BB962C8B-B14F-4D97-AF65-F5344CB8AC3E}">
        <p14:creationId xmlns:p14="http://schemas.microsoft.com/office/powerpoint/2010/main" val="31140785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BACF3-947F-4037-882A-172E3C498C9A}"/>
              </a:ext>
            </a:extLst>
          </p:cNvPr>
          <p:cNvSpPr>
            <a:spLocks noGrp="1"/>
          </p:cNvSpPr>
          <p:nvPr>
            <p:ph type="title"/>
          </p:nvPr>
        </p:nvSpPr>
        <p:spPr/>
        <p:txBody>
          <a:bodyPr/>
          <a:lstStyle/>
          <a:p>
            <a:pPr algn="ctr"/>
            <a:r>
              <a:rPr lang="en-US" dirty="0"/>
              <a:t>Study Period</a:t>
            </a:r>
          </a:p>
        </p:txBody>
      </p:sp>
      <p:sp>
        <p:nvSpPr>
          <p:cNvPr id="3" name="Content Placeholder 2">
            <a:extLst>
              <a:ext uri="{FF2B5EF4-FFF2-40B4-BE49-F238E27FC236}">
                <a16:creationId xmlns:a16="http://schemas.microsoft.com/office/drawing/2014/main" id="{677C2112-A2CF-41AC-9E58-B2E5076E7F5F}"/>
              </a:ext>
            </a:extLst>
          </p:cNvPr>
          <p:cNvSpPr>
            <a:spLocks noGrp="1"/>
          </p:cNvSpPr>
          <p:nvPr>
            <p:ph idx="1"/>
          </p:nvPr>
        </p:nvSpPr>
        <p:spPr/>
        <p:txBody>
          <a:bodyPr/>
          <a:lstStyle/>
          <a:p>
            <a:r>
              <a:rPr lang="en-US" dirty="0"/>
              <a:t>Never contract to purchase commercial real estate without a clause in the contract that provides for a suitable “study period”</a:t>
            </a:r>
          </a:p>
          <a:p>
            <a:pPr lvl="1"/>
            <a:r>
              <a:rPr lang="en-US" dirty="0"/>
              <a:t>At least 30 days</a:t>
            </a:r>
          </a:p>
          <a:p>
            <a:pPr lvl="1"/>
            <a:r>
              <a:rPr lang="en-US" dirty="0"/>
              <a:t>60-90 days is more mainstream</a:t>
            </a:r>
          </a:p>
          <a:p>
            <a:pPr lvl="1"/>
            <a:r>
              <a:rPr lang="en-US" dirty="0"/>
              <a:t>Require the seller to cooperate and provide information</a:t>
            </a:r>
          </a:p>
          <a:p>
            <a:r>
              <a:rPr lang="en-US" dirty="0"/>
              <a:t>Due diligence</a:t>
            </a:r>
          </a:p>
          <a:p>
            <a:r>
              <a:rPr lang="en-US" dirty="0"/>
              <a:t>If purchaser decides not to purchase prior to expiration of the study period, all of purchaser’s earnest money deposit is returned</a:t>
            </a:r>
          </a:p>
        </p:txBody>
      </p:sp>
    </p:spTree>
    <p:extLst>
      <p:ext uri="{BB962C8B-B14F-4D97-AF65-F5344CB8AC3E}">
        <p14:creationId xmlns:p14="http://schemas.microsoft.com/office/powerpoint/2010/main" val="37912782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Rectangle 2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AE6A01FB-4BA2-4DF3-BBCF-8AC47380B78A}"/>
              </a:ext>
            </a:extLst>
          </p:cNvPr>
          <p:cNvSpPr>
            <a:spLocks noGrp="1"/>
          </p:cNvSpPr>
          <p:nvPr>
            <p:ph type="title"/>
          </p:nvPr>
        </p:nvSpPr>
        <p:spPr>
          <a:xfrm>
            <a:off x="466722" y="586855"/>
            <a:ext cx="3201366" cy="3387497"/>
          </a:xfrm>
        </p:spPr>
        <p:txBody>
          <a:bodyPr anchor="b">
            <a:normAutofit/>
          </a:bodyPr>
          <a:lstStyle/>
          <a:p>
            <a:pPr algn="r"/>
            <a:r>
              <a:rPr lang="en-US" sz="4000" b="1">
                <a:solidFill>
                  <a:srgbClr val="FFFFFF"/>
                </a:solidFill>
              </a:rPr>
              <a:t>Phase I Environmental Site Assessment</a:t>
            </a:r>
          </a:p>
        </p:txBody>
      </p:sp>
      <p:sp>
        <p:nvSpPr>
          <p:cNvPr id="7" name="Content Placeholder 2">
            <a:extLst>
              <a:ext uri="{FF2B5EF4-FFF2-40B4-BE49-F238E27FC236}">
                <a16:creationId xmlns:a16="http://schemas.microsoft.com/office/drawing/2014/main" id="{844615DC-D8B8-4CCB-9A2D-368403DF0A9B}"/>
              </a:ext>
            </a:extLst>
          </p:cNvPr>
          <p:cNvSpPr>
            <a:spLocks noGrp="1"/>
          </p:cNvSpPr>
          <p:nvPr>
            <p:ph idx="1"/>
          </p:nvPr>
        </p:nvSpPr>
        <p:spPr>
          <a:xfrm>
            <a:off x="4810259" y="649480"/>
            <a:ext cx="6555347" cy="5546047"/>
          </a:xfrm>
        </p:spPr>
        <p:txBody>
          <a:bodyPr anchor="ctr">
            <a:normAutofit/>
          </a:bodyPr>
          <a:lstStyle/>
          <a:p>
            <a:pPr>
              <a:spcAft>
                <a:spcPts val="1200"/>
              </a:spcAft>
            </a:pPr>
            <a:r>
              <a:rPr lang="en-US" dirty="0"/>
              <a:t>Evaluation of property to determine the potential for environmental conditions that might present a current or future risk.</a:t>
            </a:r>
          </a:p>
          <a:p>
            <a:pPr>
              <a:spcAft>
                <a:spcPts val="1200"/>
              </a:spcAft>
            </a:pPr>
            <a:r>
              <a:rPr lang="en-US" dirty="0"/>
              <a:t>To obtain CERCLA liability protections.</a:t>
            </a:r>
          </a:p>
          <a:p>
            <a:pPr>
              <a:spcAft>
                <a:spcPts val="1200"/>
              </a:spcAft>
            </a:pPr>
            <a:r>
              <a:rPr lang="en-US" dirty="0"/>
              <a:t>Used by landowners or investors, lenders, attorneys, businesses, and developers.  Some municipalities use them for CUP or Rezoning.</a:t>
            </a:r>
          </a:p>
          <a:p>
            <a:pPr>
              <a:spcAft>
                <a:spcPts val="1200"/>
              </a:spcAft>
            </a:pPr>
            <a:r>
              <a:rPr lang="en-US" dirty="0"/>
              <a:t>ASTM Standard.</a:t>
            </a:r>
          </a:p>
        </p:txBody>
      </p:sp>
    </p:spTree>
    <p:extLst>
      <p:ext uri="{BB962C8B-B14F-4D97-AF65-F5344CB8AC3E}">
        <p14:creationId xmlns:p14="http://schemas.microsoft.com/office/powerpoint/2010/main" val="5082209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Rectangle 2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AE6A01FB-4BA2-4DF3-BBCF-8AC47380B78A}"/>
              </a:ext>
            </a:extLst>
          </p:cNvPr>
          <p:cNvSpPr>
            <a:spLocks noGrp="1"/>
          </p:cNvSpPr>
          <p:nvPr>
            <p:ph type="title"/>
          </p:nvPr>
        </p:nvSpPr>
        <p:spPr>
          <a:xfrm>
            <a:off x="466722" y="586855"/>
            <a:ext cx="3201366" cy="3387497"/>
          </a:xfrm>
        </p:spPr>
        <p:txBody>
          <a:bodyPr anchor="b">
            <a:normAutofit/>
          </a:bodyPr>
          <a:lstStyle/>
          <a:p>
            <a:pPr algn="r"/>
            <a:r>
              <a:rPr lang="en-US" sz="4000" b="1">
                <a:solidFill>
                  <a:srgbClr val="FFFFFF"/>
                </a:solidFill>
              </a:rPr>
              <a:t>Industry Standard</a:t>
            </a:r>
          </a:p>
        </p:txBody>
      </p:sp>
      <p:sp>
        <p:nvSpPr>
          <p:cNvPr id="7" name="Content Placeholder 2">
            <a:extLst>
              <a:ext uri="{FF2B5EF4-FFF2-40B4-BE49-F238E27FC236}">
                <a16:creationId xmlns:a16="http://schemas.microsoft.com/office/drawing/2014/main" id="{844615DC-D8B8-4CCB-9A2D-368403DF0A9B}"/>
              </a:ext>
            </a:extLst>
          </p:cNvPr>
          <p:cNvSpPr>
            <a:spLocks noGrp="1"/>
          </p:cNvSpPr>
          <p:nvPr>
            <p:ph idx="1"/>
          </p:nvPr>
        </p:nvSpPr>
        <p:spPr>
          <a:xfrm>
            <a:off x="4810259" y="649480"/>
            <a:ext cx="6915019" cy="5546047"/>
          </a:xfrm>
        </p:spPr>
        <p:txBody>
          <a:bodyPr anchor="ctr">
            <a:normAutofit/>
          </a:bodyPr>
          <a:lstStyle/>
          <a:p>
            <a:pPr>
              <a:spcAft>
                <a:spcPts val="1200"/>
              </a:spcAft>
            </a:pPr>
            <a:r>
              <a:rPr lang="en-US" dirty="0"/>
              <a:t>Standard Practice.  ASTM E 1527-13</a:t>
            </a:r>
          </a:p>
          <a:p>
            <a:pPr lvl="1">
              <a:spcAft>
                <a:spcPts val="1200"/>
              </a:spcAft>
            </a:pPr>
            <a:r>
              <a:rPr lang="en-US" sz="2800" dirty="0"/>
              <a:t>Original ASTM E 1527-93</a:t>
            </a:r>
          </a:p>
          <a:p>
            <a:pPr lvl="1">
              <a:spcAft>
                <a:spcPts val="1200"/>
              </a:spcAft>
            </a:pPr>
            <a:r>
              <a:rPr lang="en-US" sz="2800" dirty="0"/>
              <a:t>Potential update by end of year. </a:t>
            </a:r>
          </a:p>
          <a:p>
            <a:r>
              <a:rPr lang="en-US" dirty="0"/>
              <a:t>Identify Recognized Environmental Concerns</a:t>
            </a:r>
          </a:p>
          <a:p>
            <a:pPr lvl="1"/>
            <a:r>
              <a:rPr lang="en-US" sz="2800" dirty="0"/>
              <a:t>REC</a:t>
            </a:r>
          </a:p>
          <a:p>
            <a:pPr lvl="1"/>
            <a:r>
              <a:rPr lang="en-US" sz="2800" dirty="0"/>
              <a:t>HREC</a:t>
            </a:r>
          </a:p>
          <a:p>
            <a:pPr lvl="1"/>
            <a:r>
              <a:rPr lang="en-US" sz="2800" dirty="0"/>
              <a:t>CREC</a:t>
            </a:r>
          </a:p>
          <a:p>
            <a:r>
              <a:rPr lang="en-US" dirty="0"/>
              <a:t>Business Environmental Concerns</a:t>
            </a:r>
          </a:p>
          <a:p>
            <a:endParaRPr lang="en-US" sz="2000" dirty="0"/>
          </a:p>
        </p:txBody>
      </p:sp>
    </p:spTree>
    <p:extLst>
      <p:ext uri="{BB962C8B-B14F-4D97-AF65-F5344CB8AC3E}">
        <p14:creationId xmlns:p14="http://schemas.microsoft.com/office/powerpoint/2010/main" val="19635346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Rectangle 26">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34">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Rectangle 36">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354142BE-7427-4BD6-9677-A692F3B14D12}"/>
              </a:ext>
            </a:extLst>
          </p:cNvPr>
          <p:cNvSpPr>
            <a:spLocks noGrp="1"/>
          </p:cNvSpPr>
          <p:nvPr>
            <p:ph type="title"/>
          </p:nvPr>
        </p:nvSpPr>
        <p:spPr>
          <a:xfrm>
            <a:off x="466722" y="586855"/>
            <a:ext cx="3201366" cy="3387497"/>
          </a:xfrm>
        </p:spPr>
        <p:txBody>
          <a:bodyPr anchor="b">
            <a:normAutofit/>
          </a:bodyPr>
          <a:lstStyle/>
          <a:p>
            <a:pPr algn="r"/>
            <a:r>
              <a:rPr lang="en-US" sz="4000" b="1">
                <a:solidFill>
                  <a:srgbClr val="FFFFFF"/>
                </a:solidFill>
              </a:rPr>
              <a:t>What is the ESA process?</a:t>
            </a:r>
          </a:p>
        </p:txBody>
      </p:sp>
      <p:sp>
        <p:nvSpPr>
          <p:cNvPr id="5" name="Content Placeholder 2">
            <a:extLst>
              <a:ext uri="{FF2B5EF4-FFF2-40B4-BE49-F238E27FC236}">
                <a16:creationId xmlns:a16="http://schemas.microsoft.com/office/drawing/2014/main" id="{0C28A97E-7374-4AF8-BF9C-583B6E94CD38}"/>
              </a:ext>
            </a:extLst>
          </p:cNvPr>
          <p:cNvSpPr>
            <a:spLocks noGrp="1"/>
          </p:cNvSpPr>
          <p:nvPr>
            <p:ph idx="1"/>
          </p:nvPr>
        </p:nvSpPr>
        <p:spPr>
          <a:xfrm>
            <a:off x="4810259" y="649480"/>
            <a:ext cx="6555347" cy="5546047"/>
          </a:xfrm>
        </p:spPr>
        <p:txBody>
          <a:bodyPr anchor="ctr">
            <a:normAutofit/>
          </a:bodyPr>
          <a:lstStyle/>
          <a:p>
            <a:pPr marL="0" indent="0">
              <a:buNone/>
            </a:pPr>
            <a:r>
              <a:rPr lang="en-US" dirty="0"/>
              <a:t>Four main steps:</a:t>
            </a:r>
          </a:p>
          <a:p>
            <a:pPr marL="0" indent="0">
              <a:buNone/>
            </a:pPr>
            <a:endParaRPr lang="en-US" dirty="0"/>
          </a:p>
          <a:p>
            <a:pPr lvl="4"/>
            <a:r>
              <a:rPr lang="en-US" sz="2800" dirty="0"/>
              <a:t>Environmental Records </a:t>
            </a:r>
          </a:p>
          <a:p>
            <a:pPr lvl="4"/>
            <a:r>
              <a:rPr lang="en-US" sz="2800" dirty="0"/>
              <a:t>Site Visit</a:t>
            </a:r>
          </a:p>
          <a:p>
            <a:pPr lvl="4"/>
            <a:r>
              <a:rPr lang="en-US" sz="2800" dirty="0"/>
              <a:t>Interviews</a:t>
            </a:r>
          </a:p>
          <a:p>
            <a:pPr lvl="4"/>
            <a:r>
              <a:rPr lang="en-US" sz="2800" dirty="0"/>
              <a:t>Reporting</a:t>
            </a:r>
          </a:p>
        </p:txBody>
      </p:sp>
    </p:spTree>
    <p:extLst>
      <p:ext uri="{BB962C8B-B14F-4D97-AF65-F5344CB8AC3E}">
        <p14:creationId xmlns:p14="http://schemas.microsoft.com/office/powerpoint/2010/main" val="4079068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03484EF-16BD-4C2A-B858-8AE32D564B57}"/>
              </a:ext>
            </a:extLst>
          </p:cNvPr>
          <p:cNvSpPr>
            <a:spLocks noGrp="1"/>
          </p:cNvSpPr>
          <p:nvPr>
            <p:ph type="title"/>
          </p:nvPr>
        </p:nvSpPr>
        <p:spPr>
          <a:xfrm>
            <a:off x="466722" y="586855"/>
            <a:ext cx="3201366" cy="3387497"/>
          </a:xfrm>
        </p:spPr>
        <p:txBody>
          <a:bodyPr anchor="b">
            <a:normAutofit/>
          </a:bodyPr>
          <a:lstStyle/>
          <a:p>
            <a:pPr algn="r"/>
            <a:r>
              <a:rPr lang="en-US" sz="4000" b="1">
                <a:solidFill>
                  <a:srgbClr val="FFFFFF"/>
                </a:solidFill>
              </a:rPr>
              <a:t>How long does it take?</a:t>
            </a:r>
          </a:p>
        </p:txBody>
      </p:sp>
      <p:sp>
        <p:nvSpPr>
          <p:cNvPr id="5" name="Content Placeholder 2">
            <a:extLst>
              <a:ext uri="{FF2B5EF4-FFF2-40B4-BE49-F238E27FC236}">
                <a16:creationId xmlns:a16="http://schemas.microsoft.com/office/drawing/2014/main" id="{019D4873-F28A-4CD8-8974-CD989C423D67}"/>
              </a:ext>
            </a:extLst>
          </p:cNvPr>
          <p:cNvSpPr>
            <a:spLocks noGrp="1"/>
          </p:cNvSpPr>
          <p:nvPr>
            <p:ph idx="1"/>
          </p:nvPr>
        </p:nvSpPr>
        <p:spPr>
          <a:xfrm>
            <a:off x="4810259" y="649480"/>
            <a:ext cx="6555347" cy="5546047"/>
          </a:xfrm>
        </p:spPr>
        <p:txBody>
          <a:bodyPr anchor="ctr">
            <a:normAutofit/>
          </a:bodyPr>
          <a:lstStyle/>
          <a:p>
            <a:pPr marL="0" indent="0">
              <a:buNone/>
            </a:pPr>
            <a:r>
              <a:rPr lang="en-US" dirty="0"/>
              <a:t>Typical time to complete 2 – 3 weeks.</a:t>
            </a:r>
          </a:p>
          <a:p>
            <a:pPr marL="0" indent="0">
              <a:buNone/>
            </a:pPr>
            <a:endParaRPr lang="en-US" dirty="0"/>
          </a:p>
          <a:p>
            <a:pPr marL="0" indent="0">
              <a:buNone/>
            </a:pPr>
            <a:r>
              <a:rPr lang="en-US" dirty="0"/>
              <a:t>Time Constraints:</a:t>
            </a:r>
          </a:p>
          <a:p>
            <a:pPr lvl="4">
              <a:spcBef>
                <a:spcPts val="1000"/>
              </a:spcBef>
            </a:pPr>
            <a:r>
              <a:rPr lang="en-US" sz="2800" dirty="0"/>
              <a:t>Developed - Undeveloped</a:t>
            </a:r>
          </a:p>
          <a:p>
            <a:pPr lvl="4">
              <a:spcBef>
                <a:spcPts val="1000"/>
              </a:spcBef>
            </a:pPr>
            <a:r>
              <a:rPr lang="en-US" sz="2800" dirty="0"/>
              <a:t>Site Access </a:t>
            </a:r>
          </a:p>
          <a:p>
            <a:pPr lvl="4">
              <a:spcBef>
                <a:spcPts val="1000"/>
              </a:spcBef>
            </a:pPr>
            <a:r>
              <a:rPr lang="en-US" sz="2800" dirty="0"/>
              <a:t>History</a:t>
            </a:r>
          </a:p>
          <a:p>
            <a:pPr lvl="4">
              <a:spcBef>
                <a:spcPts val="1000"/>
              </a:spcBef>
            </a:pPr>
            <a:r>
              <a:rPr lang="en-US" sz="2800" dirty="0"/>
              <a:t>Interviews, FOIA</a:t>
            </a:r>
          </a:p>
          <a:p>
            <a:pPr lvl="4">
              <a:spcBef>
                <a:spcPts val="1000"/>
              </a:spcBef>
            </a:pPr>
            <a:r>
              <a:rPr lang="en-US" sz="2800" dirty="0"/>
              <a:t>Reporting</a:t>
            </a:r>
          </a:p>
          <a:p>
            <a:pPr marL="0" indent="0">
              <a:buNone/>
            </a:pPr>
            <a:endParaRPr lang="en-US" sz="2000" dirty="0"/>
          </a:p>
        </p:txBody>
      </p:sp>
    </p:spTree>
    <p:extLst>
      <p:ext uri="{BB962C8B-B14F-4D97-AF65-F5344CB8AC3E}">
        <p14:creationId xmlns:p14="http://schemas.microsoft.com/office/powerpoint/2010/main" val="4064217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F265B-1665-43CC-85A8-9C01C188EE82}"/>
              </a:ext>
            </a:extLst>
          </p:cNvPr>
          <p:cNvSpPr>
            <a:spLocks noGrp="1"/>
          </p:cNvSpPr>
          <p:nvPr>
            <p:ph type="title"/>
          </p:nvPr>
        </p:nvSpPr>
        <p:spPr/>
        <p:txBody>
          <a:bodyPr/>
          <a:lstStyle/>
          <a:p>
            <a:pPr algn="ctr"/>
            <a:r>
              <a:rPr lang="en-US" b="1" dirty="0">
                <a:solidFill>
                  <a:schemeClr val="tx2"/>
                </a:solidFill>
              </a:rPr>
              <a:t>What We Will Cover Today</a:t>
            </a:r>
          </a:p>
        </p:txBody>
      </p:sp>
      <p:sp>
        <p:nvSpPr>
          <p:cNvPr id="3" name="Content Placeholder 2">
            <a:extLst>
              <a:ext uri="{FF2B5EF4-FFF2-40B4-BE49-F238E27FC236}">
                <a16:creationId xmlns:a16="http://schemas.microsoft.com/office/drawing/2014/main" id="{92FAD124-17D6-4434-B7AA-859489F68108}"/>
              </a:ext>
            </a:extLst>
          </p:cNvPr>
          <p:cNvSpPr>
            <a:spLocks noGrp="1"/>
          </p:cNvSpPr>
          <p:nvPr>
            <p:ph idx="1"/>
          </p:nvPr>
        </p:nvSpPr>
        <p:spPr/>
        <p:txBody>
          <a:bodyPr/>
          <a:lstStyle/>
          <a:p>
            <a:r>
              <a:rPr lang="en-US" dirty="0"/>
              <a:t>How the Phase I ESA shields the prospective purchaser from CERCLA liability (Jim Lang)</a:t>
            </a:r>
          </a:p>
          <a:p>
            <a:r>
              <a:rPr lang="en-US" dirty="0"/>
              <a:t>What is a Phase I ESA?  (Charles Hall, Director of Environmental Sciences, MSA)</a:t>
            </a:r>
          </a:p>
          <a:p>
            <a:r>
              <a:rPr lang="en-US" dirty="0"/>
              <a:t>Questions</a:t>
            </a:r>
          </a:p>
          <a:p>
            <a:endParaRPr lang="en-US" dirty="0"/>
          </a:p>
        </p:txBody>
      </p:sp>
      <p:sp>
        <p:nvSpPr>
          <p:cNvPr id="4" name="TextBox 3">
            <a:extLst>
              <a:ext uri="{FF2B5EF4-FFF2-40B4-BE49-F238E27FC236}">
                <a16:creationId xmlns:a16="http://schemas.microsoft.com/office/drawing/2014/main" id="{08631115-F5D5-4C8A-BBEC-D5215B8C5C28}"/>
              </a:ext>
            </a:extLst>
          </p:cNvPr>
          <p:cNvSpPr txBox="1"/>
          <p:nvPr/>
        </p:nvSpPr>
        <p:spPr>
          <a:xfrm>
            <a:off x="8547100" y="6515100"/>
            <a:ext cx="3556000" cy="246221"/>
          </a:xfrm>
          <a:prstGeom prst="rect">
            <a:avLst/>
          </a:prstGeom>
          <a:noFill/>
        </p:spPr>
        <p:txBody>
          <a:bodyPr wrap="square" rtlCol="0">
            <a:spAutoFit/>
          </a:bodyPr>
          <a:lstStyle/>
          <a:p>
            <a:r>
              <a:rPr lang="en-US" sz="1000" dirty="0">
                <a:solidFill>
                  <a:srgbClr val="E7E6E6">
                    <a:lumMod val="75000"/>
                  </a:srgbClr>
                </a:solidFill>
              </a:rPr>
              <a:t>All content copyright © 2021. James T. Lang. All rights reserved</a:t>
            </a:r>
            <a:endParaRPr lang="en-US" dirty="0"/>
          </a:p>
        </p:txBody>
      </p:sp>
    </p:spTree>
    <p:extLst>
      <p:ext uri="{BB962C8B-B14F-4D97-AF65-F5344CB8AC3E}">
        <p14:creationId xmlns:p14="http://schemas.microsoft.com/office/powerpoint/2010/main" val="22153232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03484EF-16BD-4C2A-B858-8AE32D564B57}"/>
              </a:ext>
            </a:extLst>
          </p:cNvPr>
          <p:cNvSpPr>
            <a:spLocks noGrp="1"/>
          </p:cNvSpPr>
          <p:nvPr>
            <p:ph type="title"/>
          </p:nvPr>
        </p:nvSpPr>
        <p:spPr>
          <a:xfrm>
            <a:off x="586478" y="1683756"/>
            <a:ext cx="3115265" cy="2396359"/>
          </a:xfrm>
        </p:spPr>
        <p:txBody>
          <a:bodyPr anchor="b">
            <a:normAutofit/>
          </a:bodyPr>
          <a:lstStyle/>
          <a:p>
            <a:pPr algn="r"/>
            <a:r>
              <a:rPr lang="en-US" sz="4000" b="1">
                <a:solidFill>
                  <a:srgbClr val="FFFFFF"/>
                </a:solidFill>
              </a:rPr>
              <a:t>How much do they cost?</a:t>
            </a:r>
          </a:p>
        </p:txBody>
      </p:sp>
      <p:graphicFrame>
        <p:nvGraphicFramePr>
          <p:cNvPr id="7" name="Content Placeholder 2">
            <a:extLst>
              <a:ext uri="{FF2B5EF4-FFF2-40B4-BE49-F238E27FC236}">
                <a16:creationId xmlns:a16="http://schemas.microsoft.com/office/drawing/2014/main" id="{7E491408-B16F-4C81-B1F8-6E5F7DD7A509}"/>
              </a:ext>
            </a:extLst>
          </p:cNvPr>
          <p:cNvGraphicFramePr>
            <a:graphicFrameLocks noGrp="1"/>
          </p:cNvGraphicFramePr>
          <p:nvPr>
            <p:ph idx="1"/>
            <p:extLst>
              <p:ext uri="{D42A27DB-BD31-4B8C-83A1-F6EECF244321}">
                <p14:modId xmlns:p14="http://schemas.microsoft.com/office/powerpoint/2010/main" val="3243472236"/>
              </p:ext>
            </p:extLst>
          </p:nvPr>
        </p:nvGraphicFramePr>
        <p:xfrm>
          <a:off x="4905053" y="750440"/>
          <a:ext cx="5532910"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639134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manhole cover&#10;&#10;Description automatically generated">
            <a:extLst>
              <a:ext uri="{FF2B5EF4-FFF2-40B4-BE49-F238E27FC236}">
                <a16:creationId xmlns:a16="http://schemas.microsoft.com/office/drawing/2014/main" id="{7A70453E-37DF-4CAB-AC86-EADA4ACAF8F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939"/>
          <a:stretch/>
        </p:blipFill>
        <p:spPr>
          <a:xfrm>
            <a:off x="429646" y="4442604"/>
            <a:ext cx="2405105" cy="2192457"/>
          </a:xfrm>
        </p:spPr>
      </p:pic>
      <p:pic>
        <p:nvPicPr>
          <p:cNvPr id="7" name="Picture 6" descr="A turtle on grass&#10;&#10;Description automatically generated with low confidence">
            <a:extLst>
              <a:ext uri="{FF2B5EF4-FFF2-40B4-BE49-F238E27FC236}">
                <a16:creationId xmlns:a16="http://schemas.microsoft.com/office/drawing/2014/main" id="{6775D575-690E-411B-8BEB-A17D15C8B1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361670" y="3994578"/>
            <a:ext cx="2985225" cy="2238919"/>
          </a:xfrm>
          <a:prstGeom prst="rect">
            <a:avLst/>
          </a:prstGeom>
        </p:spPr>
      </p:pic>
      <p:pic>
        <p:nvPicPr>
          <p:cNvPr id="9" name="Picture 8" descr="A coin on the ground&#10;&#10;Description automatically generated with low confidence">
            <a:extLst>
              <a:ext uri="{FF2B5EF4-FFF2-40B4-BE49-F238E27FC236}">
                <a16:creationId xmlns:a16="http://schemas.microsoft.com/office/drawing/2014/main" id="{38757097-92E6-4D6C-8FD4-1EE83F8CDD22}"/>
              </a:ext>
            </a:extLst>
          </p:cNvPr>
          <p:cNvPicPr>
            <a:picLocks noChangeAspect="1"/>
          </p:cNvPicPr>
          <p:nvPr/>
        </p:nvPicPr>
        <p:blipFill rotWithShape="1">
          <a:blip r:embed="rId4">
            <a:extLst>
              <a:ext uri="{28A0092B-C50C-407E-A947-70E740481C1C}">
                <a14:useLocalDpi xmlns:a14="http://schemas.microsoft.com/office/drawing/2010/main" val="0"/>
              </a:ext>
            </a:extLst>
          </a:blip>
          <a:srcRect l="24312" t="15152" r="10059" b="6845"/>
          <a:stretch/>
        </p:blipFill>
        <p:spPr>
          <a:xfrm rot="5400000">
            <a:off x="9104062" y="3785042"/>
            <a:ext cx="3013637" cy="2686403"/>
          </a:xfrm>
          <a:prstGeom prst="rect">
            <a:avLst/>
          </a:prstGeom>
        </p:spPr>
      </p:pic>
      <p:pic>
        <p:nvPicPr>
          <p:cNvPr id="11" name="Picture 10" descr="A hole in a concrete wall&#10;&#10;Description automatically generated with low confidence">
            <a:extLst>
              <a:ext uri="{FF2B5EF4-FFF2-40B4-BE49-F238E27FC236}">
                <a16:creationId xmlns:a16="http://schemas.microsoft.com/office/drawing/2014/main" id="{3F330EAA-83FE-4BA7-BEA4-F3AA0B2C75AB}"/>
              </a:ext>
            </a:extLst>
          </p:cNvPr>
          <p:cNvPicPr>
            <a:picLocks noChangeAspect="1"/>
          </p:cNvPicPr>
          <p:nvPr/>
        </p:nvPicPr>
        <p:blipFill rotWithShape="1">
          <a:blip r:embed="rId5">
            <a:extLst>
              <a:ext uri="{28A0092B-C50C-407E-A947-70E740481C1C}">
                <a14:useLocalDpi xmlns:a14="http://schemas.microsoft.com/office/drawing/2010/main" val="0"/>
              </a:ext>
            </a:extLst>
          </a:blip>
          <a:srcRect l="41789" t="19076" r="14281" b="21323"/>
          <a:stretch/>
        </p:blipFill>
        <p:spPr>
          <a:xfrm rot="5400000">
            <a:off x="9569710" y="282377"/>
            <a:ext cx="2363640" cy="2405104"/>
          </a:xfrm>
          <a:prstGeom prst="rect">
            <a:avLst/>
          </a:prstGeom>
        </p:spPr>
      </p:pic>
      <p:pic>
        <p:nvPicPr>
          <p:cNvPr id="13" name="Picture 12" descr="A picture containing ground&#10;&#10;Description automatically generated">
            <a:extLst>
              <a:ext uri="{FF2B5EF4-FFF2-40B4-BE49-F238E27FC236}">
                <a16:creationId xmlns:a16="http://schemas.microsoft.com/office/drawing/2014/main" id="{814F1367-3978-434C-AA37-A4A9AAEA54B9}"/>
              </a:ext>
            </a:extLst>
          </p:cNvPr>
          <p:cNvPicPr>
            <a:picLocks noChangeAspect="1"/>
          </p:cNvPicPr>
          <p:nvPr/>
        </p:nvPicPr>
        <p:blipFill rotWithShape="1">
          <a:blip r:embed="rId6">
            <a:extLst>
              <a:ext uri="{28A0092B-C50C-407E-A947-70E740481C1C}">
                <a14:useLocalDpi xmlns:a14="http://schemas.microsoft.com/office/drawing/2010/main" val="0"/>
              </a:ext>
            </a:extLst>
          </a:blip>
          <a:srcRect l="14845" t="19557" r="28037" b="18058"/>
          <a:stretch/>
        </p:blipFill>
        <p:spPr>
          <a:xfrm rot="5400000">
            <a:off x="7124395" y="523466"/>
            <a:ext cx="2356360" cy="1930208"/>
          </a:xfrm>
          <a:prstGeom prst="rect">
            <a:avLst/>
          </a:prstGeom>
        </p:spPr>
      </p:pic>
      <p:pic>
        <p:nvPicPr>
          <p:cNvPr id="15" name="Picture 14" descr="A picture containing manhole cover, outdoor object&#10;&#10;Description automatically generated">
            <a:extLst>
              <a:ext uri="{FF2B5EF4-FFF2-40B4-BE49-F238E27FC236}">
                <a16:creationId xmlns:a16="http://schemas.microsoft.com/office/drawing/2014/main" id="{B1808861-15E0-4597-A144-787B91690998}"/>
              </a:ext>
            </a:extLst>
          </p:cNvPr>
          <p:cNvPicPr>
            <a:picLocks noChangeAspect="1"/>
          </p:cNvPicPr>
          <p:nvPr/>
        </p:nvPicPr>
        <p:blipFill rotWithShape="1">
          <a:blip r:embed="rId7">
            <a:extLst>
              <a:ext uri="{28A0092B-C50C-407E-A947-70E740481C1C}">
                <a14:useLocalDpi xmlns:a14="http://schemas.microsoft.com/office/drawing/2010/main" val="0"/>
              </a:ext>
            </a:extLst>
          </a:blip>
          <a:srcRect l="8498" r="11409"/>
          <a:stretch/>
        </p:blipFill>
        <p:spPr>
          <a:xfrm>
            <a:off x="3123602" y="4428669"/>
            <a:ext cx="3322372" cy="2183212"/>
          </a:xfrm>
          <a:prstGeom prst="rect">
            <a:avLst/>
          </a:prstGeom>
        </p:spPr>
      </p:pic>
      <p:pic>
        <p:nvPicPr>
          <p:cNvPr id="17" name="Picture 16" descr="A picture containing ground&#10;&#10;Description automatically generated">
            <a:extLst>
              <a:ext uri="{FF2B5EF4-FFF2-40B4-BE49-F238E27FC236}">
                <a16:creationId xmlns:a16="http://schemas.microsoft.com/office/drawing/2014/main" id="{45B969AA-4A51-40F5-8DA1-28E9D8DDDE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800000">
            <a:off x="237919" y="310389"/>
            <a:ext cx="3151517" cy="2363638"/>
          </a:xfrm>
          <a:prstGeom prst="rect">
            <a:avLst/>
          </a:prstGeom>
        </p:spPr>
      </p:pic>
      <p:pic>
        <p:nvPicPr>
          <p:cNvPr id="19" name="Picture 18" descr="A picture containing grass, outdoor, dry&#10;&#10;Description automatically generated">
            <a:extLst>
              <a:ext uri="{FF2B5EF4-FFF2-40B4-BE49-F238E27FC236}">
                <a16:creationId xmlns:a16="http://schemas.microsoft.com/office/drawing/2014/main" id="{B5845E68-C938-46FC-8030-F38EA4B95C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87695" y="303109"/>
            <a:ext cx="3151518" cy="2363639"/>
          </a:xfrm>
          <a:prstGeom prst="rect">
            <a:avLst/>
          </a:prstGeom>
        </p:spPr>
      </p:pic>
    </p:spTree>
    <p:extLst>
      <p:ext uri="{BB962C8B-B14F-4D97-AF65-F5344CB8AC3E}">
        <p14:creationId xmlns:p14="http://schemas.microsoft.com/office/powerpoint/2010/main" val="9414061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5B97239-2685-48C8-8104-1D4E4E383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descr="A toilet in the grass&#10;&#10;Description automatically generated with low confidence">
            <a:extLst>
              <a:ext uri="{FF2B5EF4-FFF2-40B4-BE49-F238E27FC236}">
                <a16:creationId xmlns:a16="http://schemas.microsoft.com/office/drawing/2014/main" id="{3A258899-E839-4726-8E6A-D166811F57EF}"/>
              </a:ext>
            </a:extLst>
          </p:cNvPr>
          <p:cNvPicPr>
            <a:picLocks noChangeAspect="1"/>
          </p:cNvPicPr>
          <p:nvPr/>
        </p:nvPicPr>
        <p:blipFill rotWithShape="1">
          <a:blip r:embed="rId2">
            <a:extLst>
              <a:ext uri="{28A0092B-C50C-407E-A947-70E740481C1C}">
                <a14:useLocalDpi xmlns:a14="http://schemas.microsoft.com/office/drawing/2010/main" val="0"/>
              </a:ext>
            </a:extLst>
          </a:blip>
          <a:srcRect t="12429" r="-2" b="16359"/>
          <a:stretch/>
        </p:blipFill>
        <p:spPr>
          <a:xfrm>
            <a:off x="321736" y="3495990"/>
            <a:ext cx="5674894" cy="3030842"/>
          </a:xfrm>
          <a:prstGeom prst="rect">
            <a:avLst/>
          </a:prstGeom>
        </p:spPr>
      </p:pic>
      <p:pic>
        <p:nvPicPr>
          <p:cNvPr id="5" name="Picture 4" descr="A picture containing outdoor, tree, grass, plant&#10;&#10;Description automatically generated">
            <a:extLst>
              <a:ext uri="{FF2B5EF4-FFF2-40B4-BE49-F238E27FC236}">
                <a16:creationId xmlns:a16="http://schemas.microsoft.com/office/drawing/2014/main" id="{7AF9AE5A-6D85-4DA5-9C09-692554B31175}"/>
              </a:ext>
            </a:extLst>
          </p:cNvPr>
          <p:cNvPicPr>
            <a:picLocks noChangeAspect="1"/>
          </p:cNvPicPr>
          <p:nvPr/>
        </p:nvPicPr>
        <p:blipFill rotWithShape="1">
          <a:blip r:embed="rId3">
            <a:extLst>
              <a:ext uri="{28A0092B-C50C-407E-A947-70E740481C1C}">
                <a14:useLocalDpi xmlns:a14="http://schemas.microsoft.com/office/drawing/2010/main" val="0"/>
              </a:ext>
            </a:extLst>
          </a:blip>
          <a:srcRect l="11161" r="18046"/>
          <a:stretch/>
        </p:blipFill>
        <p:spPr>
          <a:xfrm>
            <a:off x="321736" y="331168"/>
            <a:ext cx="2851923" cy="3021410"/>
          </a:xfrm>
          <a:prstGeom prst="rect">
            <a:avLst/>
          </a:prstGeom>
        </p:spPr>
      </p:pic>
      <p:pic>
        <p:nvPicPr>
          <p:cNvPr id="9" name="Picture 8" descr="A street sign on the side of a road&#10;&#10;Description automatically generated with medium confidence">
            <a:extLst>
              <a:ext uri="{FF2B5EF4-FFF2-40B4-BE49-F238E27FC236}">
                <a16:creationId xmlns:a16="http://schemas.microsoft.com/office/drawing/2014/main" id="{55CC5A00-37CE-434C-B0F9-D00C4BD116AF}"/>
              </a:ext>
            </a:extLst>
          </p:cNvPr>
          <p:cNvPicPr>
            <a:picLocks noChangeAspect="1"/>
          </p:cNvPicPr>
          <p:nvPr/>
        </p:nvPicPr>
        <p:blipFill rotWithShape="1">
          <a:blip r:embed="rId4">
            <a:extLst>
              <a:ext uri="{28A0092B-C50C-407E-A947-70E740481C1C}">
                <a14:useLocalDpi xmlns:a14="http://schemas.microsoft.com/office/drawing/2010/main" val="0"/>
              </a:ext>
            </a:extLst>
          </a:blip>
          <a:srcRect t="6112" r="26352" b="7169"/>
          <a:stretch/>
        </p:blipFill>
        <p:spPr>
          <a:xfrm rot="5400000">
            <a:off x="3142918" y="498866"/>
            <a:ext cx="3030844" cy="2676579"/>
          </a:xfrm>
          <a:prstGeom prst="rect">
            <a:avLst/>
          </a:prstGeom>
        </p:spPr>
      </p:pic>
      <p:pic>
        <p:nvPicPr>
          <p:cNvPr id="7" name="Picture 6" descr="A picture containing outdoor, cement&#10;&#10;Description automatically generated">
            <a:extLst>
              <a:ext uri="{FF2B5EF4-FFF2-40B4-BE49-F238E27FC236}">
                <a16:creationId xmlns:a16="http://schemas.microsoft.com/office/drawing/2014/main" id="{2064E18E-94AE-46C3-96FD-CE112322A7A4}"/>
              </a:ext>
            </a:extLst>
          </p:cNvPr>
          <p:cNvPicPr>
            <a:picLocks noChangeAspect="1"/>
          </p:cNvPicPr>
          <p:nvPr/>
        </p:nvPicPr>
        <p:blipFill rotWithShape="1">
          <a:blip r:embed="rId5">
            <a:extLst>
              <a:ext uri="{28A0092B-C50C-407E-A947-70E740481C1C}">
                <a14:useLocalDpi xmlns:a14="http://schemas.microsoft.com/office/drawing/2010/main" val="0"/>
              </a:ext>
            </a:extLst>
          </a:blip>
          <a:srcRect r="20979" b="5138"/>
          <a:stretch/>
        </p:blipFill>
        <p:spPr>
          <a:xfrm rot="5400000">
            <a:off x="5945386" y="632451"/>
            <a:ext cx="6235597" cy="5614159"/>
          </a:xfrm>
          <a:prstGeom prst="rect">
            <a:avLst/>
          </a:prstGeom>
        </p:spPr>
      </p:pic>
    </p:spTree>
    <p:extLst>
      <p:ext uri="{BB962C8B-B14F-4D97-AF65-F5344CB8AC3E}">
        <p14:creationId xmlns:p14="http://schemas.microsoft.com/office/powerpoint/2010/main" val="3245553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tree, outdoor, sign&#10;&#10;Description automatically generated">
            <a:extLst>
              <a:ext uri="{FF2B5EF4-FFF2-40B4-BE49-F238E27FC236}">
                <a16:creationId xmlns:a16="http://schemas.microsoft.com/office/drawing/2014/main" id="{271F56CE-F897-4D01-BC20-A3423E6B4F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1893" y="1725283"/>
            <a:ext cx="6636589" cy="4977442"/>
          </a:xfrm>
          <a:prstGeom prst="rect">
            <a:avLst/>
          </a:prstGeom>
        </p:spPr>
      </p:pic>
      <p:pic>
        <p:nvPicPr>
          <p:cNvPr id="5" name="Picture 4" descr="A picture containing grass, outdoor, curb&#10;&#10;Description automatically generated">
            <a:extLst>
              <a:ext uri="{FF2B5EF4-FFF2-40B4-BE49-F238E27FC236}">
                <a16:creationId xmlns:a16="http://schemas.microsoft.com/office/drawing/2014/main" id="{25CDE431-BE39-40EF-B087-167B536F8D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290" y="155275"/>
            <a:ext cx="6636590" cy="4977442"/>
          </a:xfrm>
          <a:prstGeom prst="rect">
            <a:avLst/>
          </a:prstGeom>
        </p:spPr>
      </p:pic>
    </p:spTree>
    <p:extLst>
      <p:ext uri="{BB962C8B-B14F-4D97-AF65-F5344CB8AC3E}">
        <p14:creationId xmlns:p14="http://schemas.microsoft.com/office/powerpoint/2010/main" val="1632622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99B37-F68A-42B6-9ECE-77C0B122266E}"/>
              </a:ext>
            </a:extLst>
          </p:cNvPr>
          <p:cNvSpPr>
            <a:spLocks noGrp="1"/>
          </p:cNvSpPr>
          <p:nvPr>
            <p:ph type="title"/>
          </p:nvPr>
        </p:nvSpPr>
        <p:spPr/>
        <p:txBody>
          <a:bodyPr/>
          <a:lstStyle/>
          <a:p>
            <a:pPr algn="ctr"/>
            <a:r>
              <a:rPr lang="en-US" dirty="0"/>
              <a:t>Additional  Resources</a:t>
            </a:r>
          </a:p>
        </p:txBody>
      </p:sp>
      <p:sp>
        <p:nvSpPr>
          <p:cNvPr id="3" name="Content Placeholder 2">
            <a:extLst>
              <a:ext uri="{FF2B5EF4-FFF2-40B4-BE49-F238E27FC236}">
                <a16:creationId xmlns:a16="http://schemas.microsoft.com/office/drawing/2014/main" id="{D82B25AC-2D12-4AB5-BF95-14031E790513}"/>
              </a:ext>
            </a:extLst>
          </p:cNvPr>
          <p:cNvSpPr>
            <a:spLocks noGrp="1"/>
          </p:cNvSpPr>
          <p:nvPr>
            <p:ph idx="1"/>
          </p:nvPr>
        </p:nvSpPr>
        <p:spPr/>
        <p:txBody>
          <a:bodyPr>
            <a:normAutofit/>
          </a:bodyPr>
          <a:lstStyle/>
          <a:p>
            <a:r>
              <a:rPr lang="en-US" dirty="0"/>
              <a:t>Blog article:   Get a Phase I Environmental Site Assessment Before Purchasing Commercial, Industrial or Agricultural Real Estate</a:t>
            </a:r>
          </a:p>
          <a:p>
            <a:pPr lvl="1"/>
            <a:r>
              <a:rPr lang="en-US" dirty="0">
                <a:hlinkClick r:id="rId2"/>
              </a:rPr>
              <a:t>https://www.waterfrontpropertylaw.com/blog/posts/phase-i-environmental-site-assessment-purchasing-real-estate/</a:t>
            </a:r>
            <a:endParaRPr lang="en-US" dirty="0"/>
          </a:p>
          <a:p>
            <a:r>
              <a:rPr lang="en-US" dirty="0"/>
              <a:t>EPA Fact Sheet</a:t>
            </a:r>
          </a:p>
          <a:p>
            <a:pPr lvl="1"/>
            <a:r>
              <a:rPr lang="en-US" dirty="0"/>
              <a:t>https://www.epa.gov/sites/default/files/2020-07/documents/assessing_brownfield_sites.pdf</a:t>
            </a:r>
          </a:p>
          <a:p>
            <a:endParaRPr lang="en-US" dirty="0"/>
          </a:p>
        </p:txBody>
      </p:sp>
    </p:spTree>
    <p:extLst>
      <p:ext uri="{BB962C8B-B14F-4D97-AF65-F5344CB8AC3E}">
        <p14:creationId xmlns:p14="http://schemas.microsoft.com/office/powerpoint/2010/main" val="31000249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descr="Picture 1">
            <a:extLst>
              <a:ext uri="{FF2B5EF4-FFF2-40B4-BE49-F238E27FC236}">
                <a16:creationId xmlns:a16="http://schemas.microsoft.com/office/drawing/2014/main" id="{3D797A3A-E29D-467F-9E79-51B825F3BB1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71107" y="3429000"/>
            <a:ext cx="4637088" cy="303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2" name="Text Box 2" descr="TextBox 2">
            <a:extLst>
              <a:ext uri="{FF2B5EF4-FFF2-40B4-BE49-F238E27FC236}">
                <a16:creationId xmlns:a16="http://schemas.microsoft.com/office/drawing/2014/main" id="{09E417CA-FB85-43A6-B354-67EB38665826}"/>
              </a:ext>
            </a:extLst>
          </p:cNvPr>
          <p:cNvSpPr txBox="1">
            <a:spLocks/>
          </p:cNvSpPr>
          <p:nvPr/>
        </p:nvSpPr>
        <p:spPr bwMode="auto">
          <a:xfrm>
            <a:off x="3316288" y="477044"/>
            <a:ext cx="5547519" cy="26468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45720" bIns="45720">
            <a:spAutoFit/>
          </a:bodyPr>
          <a:lstStyle>
            <a:lvl1pPr marL="204788" indent="-204788" defTabSz="1828800">
              <a:defRPr sz="2400">
                <a:solidFill>
                  <a:srgbClr val="5E5E5E"/>
                </a:solidFill>
                <a:latin typeface="Helvetica Neue" charset="0"/>
                <a:ea typeface="Helvetica Neue" charset="0"/>
                <a:cs typeface="Helvetica Neue" charset="0"/>
                <a:sym typeface="Helvetica Neue" charset="0"/>
              </a:defRPr>
            </a:lvl1pPr>
            <a:lvl2pPr defTabSz="1828800">
              <a:defRPr sz="2400">
                <a:solidFill>
                  <a:srgbClr val="5E5E5E"/>
                </a:solidFill>
                <a:latin typeface="Helvetica Neue" charset="0"/>
                <a:ea typeface="Helvetica Neue" charset="0"/>
                <a:cs typeface="Helvetica Neue" charset="0"/>
                <a:sym typeface="Helvetica Neue" charset="0"/>
              </a:defRPr>
            </a:lvl2pPr>
            <a:lvl3pPr defTabSz="1828800">
              <a:defRPr sz="2400">
                <a:solidFill>
                  <a:srgbClr val="5E5E5E"/>
                </a:solidFill>
                <a:latin typeface="Helvetica Neue" charset="0"/>
                <a:ea typeface="Helvetica Neue" charset="0"/>
                <a:cs typeface="Helvetica Neue" charset="0"/>
                <a:sym typeface="Helvetica Neue" charset="0"/>
              </a:defRPr>
            </a:lvl3pPr>
            <a:lvl4pPr defTabSz="1828800">
              <a:defRPr sz="2400">
                <a:solidFill>
                  <a:srgbClr val="5E5E5E"/>
                </a:solidFill>
                <a:latin typeface="Helvetica Neue" charset="0"/>
                <a:ea typeface="Helvetica Neue" charset="0"/>
                <a:cs typeface="Helvetica Neue" charset="0"/>
                <a:sym typeface="Helvetica Neue" charset="0"/>
              </a:defRPr>
            </a:lvl4pPr>
            <a:lvl5pPr defTabSz="1828800">
              <a:defRPr sz="2400">
                <a:solidFill>
                  <a:srgbClr val="5E5E5E"/>
                </a:solidFill>
                <a:latin typeface="Helvetica Neue" charset="0"/>
                <a:ea typeface="Helvetica Neue" charset="0"/>
                <a:cs typeface="Helvetica Neue" charset="0"/>
                <a:sym typeface="Helvetica Neue" charset="0"/>
              </a:defRPr>
            </a:lvl5pPr>
            <a:lvl6pPr marL="457200" indent="1828800" algn="ctr" defTabSz="1828800" fontAlgn="base" hangingPunct="0">
              <a:spcBef>
                <a:spcPct val="0"/>
              </a:spcBef>
              <a:spcAft>
                <a:spcPct val="0"/>
              </a:spcAft>
              <a:defRPr sz="2400">
                <a:solidFill>
                  <a:srgbClr val="5E5E5E"/>
                </a:solidFill>
                <a:latin typeface="Helvetica Neue" charset="0"/>
                <a:ea typeface="Helvetica Neue" charset="0"/>
                <a:cs typeface="Helvetica Neue" charset="0"/>
                <a:sym typeface="Helvetica Neue" charset="0"/>
              </a:defRPr>
            </a:lvl6pPr>
            <a:lvl7pPr marL="914400" indent="1828800" algn="ctr" defTabSz="1828800" fontAlgn="base" hangingPunct="0">
              <a:spcBef>
                <a:spcPct val="0"/>
              </a:spcBef>
              <a:spcAft>
                <a:spcPct val="0"/>
              </a:spcAft>
              <a:defRPr sz="2400">
                <a:solidFill>
                  <a:srgbClr val="5E5E5E"/>
                </a:solidFill>
                <a:latin typeface="Helvetica Neue" charset="0"/>
                <a:ea typeface="Helvetica Neue" charset="0"/>
                <a:cs typeface="Helvetica Neue" charset="0"/>
                <a:sym typeface="Helvetica Neue" charset="0"/>
              </a:defRPr>
            </a:lvl7pPr>
            <a:lvl8pPr marL="1371600" indent="1828800" algn="ctr" defTabSz="1828800" fontAlgn="base" hangingPunct="0">
              <a:spcBef>
                <a:spcPct val="0"/>
              </a:spcBef>
              <a:spcAft>
                <a:spcPct val="0"/>
              </a:spcAft>
              <a:defRPr sz="2400">
                <a:solidFill>
                  <a:srgbClr val="5E5E5E"/>
                </a:solidFill>
                <a:latin typeface="Helvetica Neue" charset="0"/>
                <a:ea typeface="Helvetica Neue" charset="0"/>
                <a:cs typeface="Helvetica Neue" charset="0"/>
                <a:sym typeface="Helvetica Neue" charset="0"/>
              </a:defRPr>
            </a:lvl8pPr>
            <a:lvl9pPr marL="1828800" indent="1828800" algn="ctr" defTabSz="1828800" fontAlgn="base" hangingPunct="0">
              <a:spcBef>
                <a:spcPct val="0"/>
              </a:spcBef>
              <a:spcAft>
                <a:spcPct val="0"/>
              </a:spcAft>
              <a:defRPr sz="2400">
                <a:solidFill>
                  <a:srgbClr val="5E5E5E"/>
                </a:solidFill>
                <a:latin typeface="Helvetica Neue" charset="0"/>
                <a:ea typeface="Helvetica Neue" charset="0"/>
                <a:cs typeface="Helvetica Neue" charset="0"/>
                <a:sym typeface="Helvetica Neue" charset="0"/>
              </a:defRPr>
            </a:lvl9pPr>
          </a:lstStyle>
          <a:p>
            <a:r>
              <a:rPr lang="en-US" altLang="en-US" sz="5400" b="1">
                <a:solidFill>
                  <a:srgbClr val="44546A"/>
                </a:solidFill>
                <a:latin typeface="Calibri" panose="020F0502020204030204" pitchFamily="34" charset="0"/>
                <a:cs typeface="Calibri" panose="020F0502020204030204" pitchFamily="34" charset="0"/>
                <a:sym typeface="Calibri" panose="020F0502020204030204" pitchFamily="34" charset="0"/>
              </a:rPr>
              <a:t>Questions?</a:t>
            </a:r>
            <a:endParaRPr lang="en-US" altLang="en-US" sz="5400" b="1">
              <a:solidFill>
                <a:srgbClr val="808080"/>
              </a:solidFill>
              <a:latin typeface="Calibri" panose="020F0502020204030204" pitchFamily="34" charset="0"/>
              <a:cs typeface="Calibri" panose="020F0502020204030204" pitchFamily="34" charset="0"/>
              <a:sym typeface="Calibri" panose="020F0502020204030204" pitchFamily="34" charset="0"/>
            </a:endParaRPr>
          </a:p>
          <a:p>
            <a:r>
              <a:rPr lang="en-US" altLang="en-US" sz="2800">
                <a:solidFill>
                  <a:srgbClr val="808080"/>
                </a:solidFill>
                <a:latin typeface="Calibri" panose="020F0502020204030204" pitchFamily="34" charset="0"/>
                <a:cs typeface="Calibri" panose="020F0502020204030204" pitchFamily="34" charset="0"/>
                <a:sym typeface="Calibri" panose="020F0502020204030204" pitchFamily="34" charset="0"/>
              </a:rPr>
              <a:t>(757) 502-7326</a:t>
            </a:r>
          </a:p>
          <a:p>
            <a:r>
              <a:rPr lang="en-US" altLang="en-US" sz="2800" u="sng">
                <a:solidFill>
                  <a:srgbClr val="0563C1"/>
                </a:solidFill>
                <a:latin typeface="Calibri" panose="020F0502020204030204" pitchFamily="34" charset="0"/>
                <a:cs typeface="Calibri" panose="020F0502020204030204" pitchFamily="34" charset="0"/>
                <a:sym typeface="Calibri" panose="020F0502020204030204" pitchFamily="34" charset="0"/>
                <a:hlinkClick r:id="rId3"/>
              </a:rPr>
              <a:t>jlang@pendercoward.com</a:t>
            </a:r>
            <a:endParaRPr lang="en-US" altLang="en-US" sz="2800">
              <a:solidFill>
                <a:srgbClr val="808080"/>
              </a:solidFill>
              <a:latin typeface="Calibri" panose="020F0502020204030204" pitchFamily="34" charset="0"/>
              <a:cs typeface="Calibri" panose="020F0502020204030204" pitchFamily="34" charset="0"/>
              <a:sym typeface="Calibri" panose="020F0502020204030204" pitchFamily="34" charset="0"/>
            </a:endParaRPr>
          </a:p>
          <a:p>
            <a:pPr>
              <a:buSzPct val="100000"/>
              <a:buFontTx/>
              <a:buAutoNum type="arabicParenBoth" startAt="757"/>
            </a:pPr>
            <a:r>
              <a:rPr lang="en-US" altLang="en-US" sz="2800">
                <a:solidFill>
                  <a:srgbClr val="808080"/>
                </a:solidFill>
                <a:latin typeface="Calibri" panose="020F0502020204030204" pitchFamily="34" charset="0"/>
                <a:cs typeface="Calibri" panose="020F0502020204030204" pitchFamily="34" charset="0"/>
                <a:sym typeface="Calibri" panose="020F0502020204030204" pitchFamily="34" charset="0"/>
              </a:rPr>
              <a:t>490-9264</a:t>
            </a:r>
          </a:p>
          <a:p>
            <a:r>
              <a:rPr lang="en-US" altLang="en-US" sz="2800">
                <a:solidFill>
                  <a:srgbClr val="808080"/>
                </a:solidFill>
                <a:latin typeface="Calibri" panose="020F0502020204030204" pitchFamily="34" charset="0"/>
                <a:cs typeface="Calibri" panose="020F0502020204030204" pitchFamily="34" charset="0"/>
                <a:sym typeface="Calibri" panose="020F0502020204030204" pitchFamily="34" charset="0"/>
              </a:rPr>
              <a:t>charles.hall@msaonline.com</a:t>
            </a:r>
          </a:p>
        </p:txBody>
      </p:sp>
      <p:sp>
        <p:nvSpPr>
          <p:cNvPr id="5123" name="Text Box 3" descr="TextBox 3">
            <a:extLst>
              <a:ext uri="{FF2B5EF4-FFF2-40B4-BE49-F238E27FC236}">
                <a16:creationId xmlns:a16="http://schemas.microsoft.com/office/drawing/2014/main" id="{05D15884-9290-4DA9-B33B-E9673A9C0B62}"/>
              </a:ext>
            </a:extLst>
          </p:cNvPr>
          <p:cNvSpPr txBox="1">
            <a:spLocks/>
          </p:cNvSpPr>
          <p:nvPr/>
        </p:nvSpPr>
        <p:spPr bwMode="auto">
          <a:xfrm>
            <a:off x="4412457" y="6557963"/>
            <a:ext cx="3464719" cy="246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45720" bIns="45720">
            <a:spAutoFit/>
          </a:bodyPr>
          <a:lstStyle>
            <a:lvl1pPr defTabSz="1828800">
              <a:defRPr sz="2400">
                <a:solidFill>
                  <a:srgbClr val="5E5E5E"/>
                </a:solidFill>
                <a:latin typeface="Helvetica Neue" charset="0"/>
                <a:ea typeface="Helvetica Neue" charset="0"/>
                <a:cs typeface="Helvetica Neue" charset="0"/>
                <a:sym typeface="Helvetica Neue" charset="0"/>
              </a:defRPr>
            </a:lvl1pPr>
            <a:lvl2pPr defTabSz="1828800">
              <a:defRPr sz="2400">
                <a:solidFill>
                  <a:srgbClr val="5E5E5E"/>
                </a:solidFill>
                <a:latin typeface="Helvetica Neue" charset="0"/>
                <a:ea typeface="Helvetica Neue" charset="0"/>
                <a:cs typeface="Helvetica Neue" charset="0"/>
                <a:sym typeface="Helvetica Neue" charset="0"/>
              </a:defRPr>
            </a:lvl2pPr>
            <a:lvl3pPr defTabSz="1828800">
              <a:defRPr sz="2400">
                <a:solidFill>
                  <a:srgbClr val="5E5E5E"/>
                </a:solidFill>
                <a:latin typeface="Helvetica Neue" charset="0"/>
                <a:ea typeface="Helvetica Neue" charset="0"/>
                <a:cs typeface="Helvetica Neue" charset="0"/>
                <a:sym typeface="Helvetica Neue" charset="0"/>
              </a:defRPr>
            </a:lvl3pPr>
            <a:lvl4pPr defTabSz="1828800">
              <a:defRPr sz="2400">
                <a:solidFill>
                  <a:srgbClr val="5E5E5E"/>
                </a:solidFill>
                <a:latin typeface="Helvetica Neue" charset="0"/>
                <a:ea typeface="Helvetica Neue" charset="0"/>
                <a:cs typeface="Helvetica Neue" charset="0"/>
                <a:sym typeface="Helvetica Neue" charset="0"/>
              </a:defRPr>
            </a:lvl4pPr>
            <a:lvl5pPr defTabSz="1828800">
              <a:defRPr sz="2400">
                <a:solidFill>
                  <a:srgbClr val="5E5E5E"/>
                </a:solidFill>
                <a:latin typeface="Helvetica Neue" charset="0"/>
                <a:ea typeface="Helvetica Neue" charset="0"/>
                <a:cs typeface="Helvetica Neue" charset="0"/>
                <a:sym typeface="Helvetica Neue" charset="0"/>
              </a:defRPr>
            </a:lvl5pPr>
            <a:lvl6pPr marL="457200" indent="1828800" algn="ctr" defTabSz="1828800" fontAlgn="base" hangingPunct="0">
              <a:spcBef>
                <a:spcPct val="0"/>
              </a:spcBef>
              <a:spcAft>
                <a:spcPct val="0"/>
              </a:spcAft>
              <a:defRPr sz="2400">
                <a:solidFill>
                  <a:srgbClr val="5E5E5E"/>
                </a:solidFill>
                <a:latin typeface="Helvetica Neue" charset="0"/>
                <a:ea typeface="Helvetica Neue" charset="0"/>
                <a:cs typeface="Helvetica Neue" charset="0"/>
                <a:sym typeface="Helvetica Neue" charset="0"/>
              </a:defRPr>
            </a:lvl6pPr>
            <a:lvl7pPr marL="914400" indent="1828800" algn="ctr" defTabSz="1828800" fontAlgn="base" hangingPunct="0">
              <a:spcBef>
                <a:spcPct val="0"/>
              </a:spcBef>
              <a:spcAft>
                <a:spcPct val="0"/>
              </a:spcAft>
              <a:defRPr sz="2400">
                <a:solidFill>
                  <a:srgbClr val="5E5E5E"/>
                </a:solidFill>
                <a:latin typeface="Helvetica Neue" charset="0"/>
                <a:ea typeface="Helvetica Neue" charset="0"/>
                <a:cs typeface="Helvetica Neue" charset="0"/>
                <a:sym typeface="Helvetica Neue" charset="0"/>
              </a:defRPr>
            </a:lvl7pPr>
            <a:lvl8pPr marL="1371600" indent="1828800" algn="ctr" defTabSz="1828800" fontAlgn="base" hangingPunct="0">
              <a:spcBef>
                <a:spcPct val="0"/>
              </a:spcBef>
              <a:spcAft>
                <a:spcPct val="0"/>
              </a:spcAft>
              <a:defRPr sz="2400">
                <a:solidFill>
                  <a:srgbClr val="5E5E5E"/>
                </a:solidFill>
                <a:latin typeface="Helvetica Neue" charset="0"/>
                <a:ea typeface="Helvetica Neue" charset="0"/>
                <a:cs typeface="Helvetica Neue" charset="0"/>
                <a:sym typeface="Helvetica Neue" charset="0"/>
              </a:defRPr>
            </a:lvl8pPr>
            <a:lvl9pPr marL="1828800" indent="1828800" algn="ctr" defTabSz="1828800" fontAlgn="base" hangingPunct="0">
              <a:spcBef>
                <a:spcPct val="0"/>
              </a:spcBef>
              <a:spcAft>
                <a:spcPct val="0"/>
              </a:spcAft>
              <a:defRPr sz="2400">
                <a:solidFill>
                  <a:srgbClr val="5E5E5E"/>
                </a:solidFill>
                <a:latin typeface="Helvetica Neue" charset="0"/>
                <a:ea typeface="Helvetica Neue" charset="0"/>
                <a:cs typeface="Helvetica Neue" charset="0"/>
                <a:sym typeface="Helvetica Neue" charset="0"/>
              </a:defRPr>
            </a:lvl9pPr>
          </a:lstStyle>
          <a:p>
            <a:pPr algn="l"/>
            <a:r>
              <a:rPr lang="en-US" altLang="en-US" sz="1000">
                <a:solidFill>
                  <a:srgbClr val="AFABAB"/>
                </a:solidFill>
                <a:latin typeface="Calibri" panose="020F0502020204030204" pitchFamily="34" charset="0"/>
                <a:cs typeface="Calibri" panose="020F0502020204030204" pitchFamily="34" charset="0"/>
                <a:sym typeface="Calibri" panose="020F0502020204030204" pitchFamily="34" charset="0"/>
              </a:rPr>
              <a:t>All content copyright © 2021. James T. Lang. All rights reserved</a:t>
            </a:r>
          </a:p>
        </p:txBody>
      </p:sp>
      <p:pic>
        <p:nvPicPr>
          <p:cNvPr id="5124" name="Picture 4" descr="Picture 5">
            <a:extLst>
              <a:ext uri="{FF2B5EF4-FFF2-40B4-BE49-F238E27FC236}">
                <a16:creationId xmlns:a16="http://schemas.microsoft.com/office/drawing/2014/main" id="{360FB976-D3B2-4324-BAA6-22E19E2372F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4063" y="3719513"/>
            <a:ext cx="2326482" cy="2455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5" name="Picture 5" descr="Picture 7">
            <a:extLst>
              <a:ext uri="{FF2B5EF4-FFF2-40B4-BE49-F238E27FC236}">
                <a16:creationId xmlns:a16="http://schemas.microsoft.com/office/drawing/2014/main" id="{6E6C7DD8-4251-4DCA-913E-44F3C749274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99500" y="3931444"/>
            <a:ext cx="3169444" cy="1871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Environmental Compliance is a (Relatively) New Concept</a:t>
            </a:r>
          </a:p>
        </p:txBody>
      </p:sp>
      <p:sp>
        <p:nvSpPr>
          <p:cNvPr id="3" name="Content Placeholder 2"/>
          <p:cNvSpPr>
            <a:spLocks noGrp="1"/>
          </p:cNvSpPr>
          <p:nvPr>
            <p:ph idx="1"/>
          </p:nvPr>
        </p:nvSpPr>
        <p:spPr/>
        <p:txBody>
          <a:bodyPr>
            <a:normAutofit/>
          </a:bodyPr>
          <a:lstStyle/>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p:txBody>
      </p:sp>
      <p:pic>
        <p:nvPicPr>
          <p:cNvPr id="7170" name="Picture 2" descr="D:\Users\jlang\AppData\Local\Microsoft\Windows\Temporary Internet Files\Content.Outlook\9KREGM0J\2352673075_49e5e5887f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1600200"/>
            <a:ext cx="8458200"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0169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Love Canal</a:t>
            </a:r>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332" r="332"/>
          <a:stretch>
            <a:fillRect/>
          </a:stretch>
        </p:blipFill>
        <p:spPr/>
      </p:pic>
      <p:sp>
        <p:nvSpPr>
          <p:cNvPr id="4" name="Text Placeholder 3"/>
          <p:cNvSpPr>
            <a:spLocks noGrp="1"/>
          </p:cNvSpPr>
          <p:nvPr>
            <p:ph type="body" sz="half" idx="2"/>
          </p:nvPr>
        </p:nvSpPr>
        <p:spPr/>
        <p:txBody>
          <a:bodyPr>
            <a:normAutofit/>
          </a:bodyPr>
          <a:lstStyle/>
          <a:p>
            <a:r>
              <a:rPr lang="en-US" dirty="0"/>
              <a:t>In 1890’s William T. Love wanted to build a canal connecting the upper and lower Niagara Rivers so that power could be generated cheaply to fuel the industry and homes of his planned model city.  The state assisted the project through use of condemnation to acquire land.  Love started his canal but could not finish it:  1 mile, 15 feet wide, 10 feet deep.</a:t>
            </a:r>
          </a:p>
        </p:txBody>
      </p:sp>
    </p:spTree>
    <p:extLst>
      <p:ext uri="{BB962C8B-B14F-4D97-AF65-F5344CB8AC3E}">
        <p14:creationId xmlns:p14="http://schemas.microsoft.com/office/powerpoint/2010/main" val="3330765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17B6B78C-423C-444B-920C-AF268FC27D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869" y="0"/>
            <a:ext cx="6047437" cy="6858000"/>
          </a:xfrm>
          <a:prstGeom prst="rect">
            <a:avLst/>
          </a:prstGeom>
        </p:spPr>
      </p:pic>
      <p:pic>
        <p:nvPicPr>
          <p:cNvPr id="5" name="Picture 4">
            <a:extLst>
              <a:ext uri="{FF2B5EF4-FFF2-40B4-BE49-F238E27FC236}">
                <a16:creationId xmlns:a16="http://schemas.microsoft.com/office/drawing/2014/main" id="{8D4B7794-3645-4EDF-A10D-6975B44407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2581" y="228600"/>
            <a:ext cx="6047437" cy="6858000"/>
          </a:xfrm>
          <a:prstGeom prst="rect">
            <a:avLst/>
          </a:prstGeom>
        </p:spPr>
      </p:pic>
    </p:spTree>
    <p:extLst>
      <p:ext uri="{BB962C8B-B14F-4D97-AF65-F5344CB8AC3E}">
        <p14:creationId xmlns:p14="http://schemas.microsoft.com/office/powerpoint/2010/main" val="1975149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Love Canal</a:t>
            </a:r>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12247" b="12247"/>
          <a:stretch>
            <a:fillRect/>
          </a:stretch>
        </p:blipFill>
        <p:spPr/>
      </p:pic>
      <p:sp>
        <p:nvSpPr>
          <p:cNvPr id="4" name="Text Placeholder 3"/>
          <p:cNvSpPr>
            <a:spLocks noGrp="1"/>
          </p:cNvSpPr>
          <p:nvPr>
            <p:ph type="body" sz="half" idx="2"/>
          </p:nvPr>
        </p:nvSpPr>
        <p:spPr/>
        <p:txBody>
          <a:bodyPr>
            <a:normAutofit/>
          </a:bodyPr>
          <a:lstStyle/>
          <a:p>
            <a:r>
              <a:rPr lang="en-US" dirty="0">
                <a:effectLst/>
                <a:latin typeface="Times New Roman"/>
                <a:ea typeface="Calibri"/>
              </a:rPr>
              <a:t>In 1942 Hooker Chemical and Plastics Corporation purchased the trench.  Seizing on the industrial boom around World War II, Hooker manufactured plastics, chlorine, pesticides, caustic soda and fertilizers.  During its 11 years of ownership Hooker disposed of 21,000 tons of hazardous chemicals at Love Canal. </a:t>
            </a:r>
            <a:endParaRPr lang="en-US" dirty="0"/>
          </a:p>
        </p:txBody>
      </p:sp>
    </p:spTree>
    <p:extLst>
      <p:ext uri="{BB962C8B-B14F-4D97-AF65-F5344CB8AC3E}">
        <p14:creationId xmlns:p14="http://schemas.microsoft.com/office/powerpoint/2010/main" val="3552342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1953</a:t>
            </a:r>
          </a:p>
        </p:txBody>
      </p:sp>
      <p:sp>
        <p:nvSpPr>
          <p:cNvPr id="3" name="Content Placeholder 2"/>
          <p:cNvSpPr>
            <a:spLocks noGrp="1"/>
          </p:cNvSpPr>
          <p:nvPr>
            <p:ph idx="1"/>
          </p:nvPr>
        </p:nvSpPr>
        <p:spPr/>
        <p:txBody>
          <a:bodyPr/>
          <a:lstStyle/>
          <a:p>
            <a:r>
              <a:rPr lang="en-US" dirty="0"/>
              <a:t>Waste from Hooker, the US Army, and the City of Niagara Falls has filled the canal </a:t>
            </a:r>
          </a:p>
          <a:p>
            <a:r>
              <a:rPr lang="en-US" dirty="0"/>
              <a:t>Backfill the canal and cover it with 4 feet of clay</a:t>
            </a:r>
          </a:p>
          <a:p>
            <a:r>
              <a:rPr lang="en-US" dirty="0"/>
              <a:t>Niagara Falls Board of Education wants to buy the property from Hooker</a:t>
            </a:r>
          </a:p>
          <a:p>
            <a:endParaRPr lang="en-US" dirty="0"/>
          </a:p>
        </p:txBody>
      </p:sp>
    </p:spTree>
    <p:extLst>
      <p:ext uri="{BB962C8B-B14F-4D97-AF65-F5344CB8AC3E}">
        <p14:creationId xmlns:p14="http://schemas.microsoft.com/office/powerpoint/2010/main" val="3953473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1953 -- continued</a:t>
            </a:r>
          </a:p>
        </p:txBody>
      </p:sp>
      <p:sp>
        <p:nvSpPr>
          <p:cNvPr id="3" name="Content Placeholder 2"/>
          <p:cNvSpPr>
            <a:spLocks noGrp="1"/>
          </p:cNvSpPr>
          <p:nvPr>
            <p:ph idx="1"/>
          </p:nvPr>
        </p:nvSpPr>
        <p:spPr/>
        <p:txBody>
          <a:bodyPr/>
          <a:lstStyle/>
          <a:p>
            <a:r>
              <a:rPr lang="en-US" dirty="0"/>
              <a:t>Hooker says “no” it’s not suitable for a school</a:t>
            </a:r>
          </a:p>
          <a:p>
            <a:r>
              <a:rPr lang="en-US" dirty="0"/>
              <a:t>Hooker took school officials to the site, bored holes to show what was under the ground</a:t>
            </a:r>
          </a:p>
          <a:p>
            <a:r>
              <a:rPr lang="en-US" dirty="0"/>
              <a:t>School officials threatened to acquire the property via condemnation</a:t>
            </a:r>
          </a:p>
          <a:p>
            <a:r>
              <a:rPr lang="en-US" dirty="0"/>
              <a:t>Hooker sold for $1 and full written disclosure of what lay underneath the ground</a:t>
            </a:r>
          </a:p>
          <a:p>
            <a:endParaRPr lang="en-US" dirty="0"/>
          </a:p>
          <a:p>
            <a:endParaRPr lang="en-US" dirty="0"/>
          </a:p>
        </p:txBody>
      </p:sp>
    </p:spTree>
    <p:extLst>
      <p:ext uri="{BB962C8B-B14F-4D97-AF65-F5344CB8AC3E}">
        <p14:creationId xmlns:p14="http://schemas.microsoft.com/office/powerpoint/2010/main" val="130958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Site Development After Hooker Sells the Property</a:t>
            </a:r>
          </a:p>
        </p:txBody>
      </p:sp>
      <p:sp>
        <p:nvSpPr>
          <p:cNvPr id="3" name="Content Placeholder 2"/>
          <p:cNvSpPr>
            <a:spLocks noGrp="1"/>
          </p:cNvSpPr>
          <p:nvPr>
            <p:ph idx="1"/>
          </p:nvPr>
        </p:nvSpPr>
        <p:spPr/>
        <p:txBody>
          <a:bodyPr/>
          <a:lstStyle/>
          <a:p>
            <a:r>
              <a:rPr lang="en-US" dirty="0"/>
              <a:t>The Niagara Falls Board of Education builds “The 99</a:t>
            </a:r>
            <a:r>
              <a:rPr lang="en-US" baseline="30000" dirty="0"/>
              <a:t>th</a:t>
            </a:r>
            <a:r>
              <a:rPr lang="en-US" dirty="0"/>
              <a:t> Street School” on the site</a:t>
            </a:r>
          </a:p>
          <a:p>
            <a:r>
              <a:rPr lang="en-US" dirty="0"/>
              <a:t>Over time:  800 homes, 240 low income apartments, 3 schools in neighborhood</a:t>
            </a:r>
          </a:p>
          <a:p>
            <a:r>
              <a:rPr lang="en-US" dirty="0"/>
              <a:t>Record rainfall in 1978</a:t>
            </a:r>
          </a:p>
          <a:p>
            <a:pPr lvl="1"/>
            <a:r>
              <a:rPr lang="en-US" dirty="0"/>
              <a:t>Contaminants seeped into the homes and schools</a:t>
            </a:r>
          </a:p>
          <a:p>
            <a:pPr lvl="1"/>
            <a:r>
              <a:rPr lang="en-US" dirty="0"/>
              <a:t>Puddles of toxic chemicals on the ground</a:t>
            </a:r>
          </a:p>
          <a:p>
            <a:pPr lvl="1"/>
            <a:r>
              <a:rPr lang="en-US" dirty="0"/>
              <a:t>Air had a faint choking smell</a:t>
            </a:r>
          </a:p>
          <a:p>
            <a:pPr lvl="1"/>
            <a:r>
              <a:rPr lang="en-US" dirty="0"/>
              <a:t>Children returned from play with burns on their hands and faces</a:t>
            </a:r>
          </a:p>
          <a:p>
            <a:endParaRPr lang="en-US" dirty="0"/>
          </a:p>
        </p:txBody>
      </p:sp>
    </p:spTree>
    <p:extLst>
      <p:ext uri="{BB962C8B-B14F-4D97-AF65-F5344CB8AC3E}">
        <p14:creationId xmlns:p14="http://schemas.microsoft.com/office/powerpoint/2010/main" val="38024415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1986</TotalTime>
  <Words>1118</Words>
  <Application>Microsoft Office PowerPoint</Application>
  <PresentationFormat>Widescreen</PresentationFormat>
  <Paragraphs>129</Paragraphs>
  <Slides>25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Times New Roman</vt:lpstr>
      <vt:lpstr>Office Theme</vt:lpstr>
      <vt:lpstr>Phase  I Environmental Site Assessment</vt:lpstr>
      <vt:lpstr>What We Will Cover Today</vt:lpstr>
      <vt:lpstr>Environmental Compliance is a (Relatively) New Concept</vt:lpstr>
      <vt:lpstr>Love Canal</vt:lpstr>
      <vt:lpstr>PowerPoint Presentation</vt:lpstr>
      <vt:lpstr>Love Canal</vt:lpstr>
      <vt:lpstr>1953</vt:lpstr>
      <vt:lpstr>1953 -- continued</vt:lpstr>
      <vt:lpstr>Site Development After Hooker Sells the Property</vt:lpstr>
      <vt:lpstr>NY Times August 5, 1978</vt:lpstr>
      <vt:lpstr>Comprehensive Environmental Response, Compensation and Liability Act</vt:lpstr>
      <vt:lpstr>CERCLA Liability</vt:lpstr>
      <vt:lpstr>2002 “Brownfields” Amendment to CERCLA</vt:lpstr>
      <vt:lpstr>Innocent Landowner &amp; Bona Fide Prospective Purchaser Defenses</vt:lpstr>
      <vt:lpstr>Study Period</vt:lpstr>
      <vt:lpstr>Phase I Environmental Site Assessment</vt:lpstr>
      <vt:lpstr>Industry Standard</vt:lpstr>
      <vt:lpstr>What is the ESA process?</vt:lpstr>
      <vt:lpstr>How long does it take?</vt:lpstr>
      <vt:lpstr>How much do they cost?</vt:lpstr>
      <vt:lpstr>PowerPoint Presentation</vt:lpstr>
      <vt:lpstr>PowerPoint Presentation</vt:lpstr>
      <vt:lpstr>PowerPoint Presentation</vt:lpstr>
      <vt:lpstr>Additional  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T. Lang</dc:creator>
  <cp:lastModifiedBy>Kaelani R. Garcia</cp:lastModifiedBy>
  <cp:revision>145</cp:revision>
  <cp:lastPrinted>2021-04-23T13:17:07Z</cp:lastPrinted>
  <dcterms:created xsi:type="dcterms:W3CDTF">2021-04-21T22:05:37Z</dcterms:created>
  <dcterms:modified xsi:type="dcterms:W3CDTF">2022-05-18T19:31:28Z</dcterms:modified>
</cp:coreProperties>
</file>