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40" r:id="rId4"/>
    <p:sldId id="345" r:id="rId5"/>
    <p:sldId id="339" r:id="rId6"/>
    <p:sldId id="327" r:id="rId7"/>
    <p:sldId id="336" r:id="rId8"/>
    <p:sldId id="328" r:id="rId9"/>
    <p:sldId id="353" r:id="rId10"/>
    <p:sldId id="341" r:id="rId11"/>
    <p:sldId id="343" r:id="rId12"/>
    <p:sldId id="342" r:id="rId13"/>
    <p:sldId id="349" r:id="rId14"/>
    <p:sldId id="346" r:id="rId15"/>
    <p:sldId id="344" r:id="rId16"/>
    <p:sldId id="350" r:id="rId17"/>
    <p:sldId id="351" r:id="rId18"/>
    <p:sldId id="338" r:id="rId19"/>
    <p:sldId id="318" r:id="rId20"/>
    <p:sldId id="258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. Lang" initials="JTL" lastIdx="1" clrIdx="0">
    <p:extLst>
      <p:ext uri="{19B8F6BF-5375-455C-9EA6-DF929625EA0E}">
        <p15:presenceInfo xmlns:p15="http://schemas.microsoft.com/office/powerpoint/2012/main" userId="S::jlang@pendercoward.com::e6e883ca-6888-430b-bb94-cd236bb9a6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A066-1939-497A-9220-7EBD186D2D6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A80E-C2FC-4CBA-B451-6E572804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F979-EC48-44B5-BC87-29B1BE067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EF8D9-6292-4B1A-AE01-7E79DBF33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878CF-CA47-4363-93F0-56AF7D2A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E797-750E-41D1-B06F-219C582EF16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561F-0F0B-4934-8204-FFF58D7B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B0F6E-336C-48E8-8822-190081ED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52CF-E927-4E1D-BF8C-AF9E2D8D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4AF66-867B-4996-BF47-0AAA59874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7747-3BDE-4390-8059-550855A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B2B0-D769-4288-8FCE-7ACC10A52EE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A1BC1-0394-4C0C-90CD-A783A05A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D9F9E-203B-44D0-B8F7-7F20C91F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6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CA1FB-2A72-46FC-A832-D2688E8C1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79187-645E-4768-B4B4-D664D195A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B2E98-F0D7-4EC7-8DC4-396A18FA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F92C-CD9A-483F-B5EF-84F50672380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E3EF3-48AF-4B8C-890A-12D9CF1B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0CCCB-CD73-4238-BCF7-9D1CAB87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5FDE-AB17-4E69-999F-C5230D26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930DB-1AF3-432A-97AD-3BF966B5A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85991-C5A4-4931-90C8-45B851E8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D401-BD1E-40E6-90C5-FB9CDF1CDCB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BCE99-B7C1-4B5E-A7C8-C28FA9C7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D1C3A-8B2D-4EB6-A594-26715D79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27DB-B622-4F5C-87F8-D7864556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AED-CE59-4D95-9266-254AD83D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C3668-0FEA-42FE-9728-C03FE64F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B06C-059A-44C3-A775-855639156D7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B148-E8EE-4666-B27C-CE7CAD32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DE2A-11EC-4271-AB7C-FB69000A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3652-1988-4461-A2B4-D2BE5502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901C3-6D3E-4FE3-8EAF-950348A80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095C-560C-4871-9FA2-36CD1FC2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931-4123-439E-B8EF-01AFFAD18DB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1D30E-30B1-444D-B9B7-8C4EFFDA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E566-AC85-405B-A308-A1C30E27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5000-ADF3-4622-93B7-1E353E41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C5075-DE2B-411F-AFA5-6D03F6376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130DD-19E1-49A2-AFD5-A64F631AD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04F5C-AB15-4D8B-BECF-986D452B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12D7-0ADB-4EE9-86D9-F05A2303D6B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EDF7B-1FAF-4BE8-9199-795D2BCC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A21A9-27F9-4E7B-ADC7-87551C14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7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D278-D8F6-406D-B5DF-80C83CA8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F1F35-A050-41C2-833D-067D98F6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71BBD-84AA-48DD-A73B-C0902365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BB671-FBAF-49A0-B088-AAA69AFA1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B23E6-6DBA-411D-A2DD-FB8CF496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42880-7014-4A3F-BC59-307826E4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02D-0B24-4FF9-859D-86412F62517A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3D2DA-12D3-4E96-B548-D12092CD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8B8AD-A8CC-40B4-8FAE-37FF4E41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4BE8-9FA5-4B16-86B0-949ADEF0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16FC3-1B59-4452-949F-301BDA79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D7BB-433F-46C8-9670-3568A4EDF2ED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0EE00-2098-422C-98C0-BBA8A195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55135-C1CD-4DB4-991D-4FCF8A63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F2139-6BA4-4F0A-A2EA-757F9FC5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EFF8-B7CB-4A07-86BD-3F294638A015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B14FD-6F59-4A2B-907A-29431F2A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C15B5-D899-4709-B495-7D4EC1F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2D7A-E68F-4573-AD05-D613E619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67DB-A500-44B5-A4D6-BC00A940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51A4B-5114-4473-A445-B00747C3B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11478-B7EC-4AE3-8700-DA49DC3A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BA6-FADE-4085-9C49-BFB48FC6389A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9611B-AE2D-4B17-89F0-64D233C4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AB974-620D-4D1B-B3A6-BD52B24F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1BA9-BFED-4B15-954A-68930909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F84E5-D581-4B58-AC9F-BA09AB61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F434-8CA1-4EA5-958D-BF8238C3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A0FA-6930-4C66-871B-C7E439176DE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A565-5DA4-441F-AF05-25A5BCC9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James T. Lang 2022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035A5-81A3-46FC-9B8A-6A1C92FB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5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1447-C324-4EF0-A560-A922FE2D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C67CC-DCD5-488A-A5BF-6B9A18F91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6EA0B-AB7F-4344-8F40-DC46D7D9A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56678-A4F2-4B8D-9057-41E274F4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FD9C-4AC4-4C19-87B0-C0F668514E5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4C8D-E64F-4985-89EE-E5E853DD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2BD77-CD68-40D3-90B1-538DD3AC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9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25D2-E9CA-4303-8914-AD8CC919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124A7-9715-452A-BC04-356F6CD2D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0AFF4-51F4-4911-8393-C364A83C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0567-6C1D-466D-A1D6-26239AE3CDD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F2376-336D-4AD9-AA1B-3CF2F6F2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E3F7-8DCE-4E41-94F9-227EEC5A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4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A8A86-9637-40C5-AB88-01F01810F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CD28F-72C3-4000-8769-578E63CE3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377B5-E991-4BBC-94FB-57363977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843D-5286-47DE-AC4C-A4E483DB049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CBAD-BA4D-4FF5-9690-CF28261A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C302A-A023-4642-AF99-834C9B08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1EF8-D11A-4C3A-8621-396416BF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85470-A98F-496E-B321-CFB03370B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C92DD-855B-441A-A4C0-D6892E9F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0BC3-E0DC-4D98-9D49-76A761DB3B5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F219-9EE9-47A4-8E76-F8DEE533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6443B-A941-4937-8741-C49B0902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330-B704-4AAA-95A2-29230682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688B-A6A0-4FD9-9D3D-F50A86CC3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40DB8-B492-432A-AEB8-743E9CBB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B63D5-ADA1-4FE3-AE5D-CFCB517A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8256-3D9C-4FD5-BA8B-E87DA201ED70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F0192-8586-4268-8E78-33F97863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C723C-AB85-42E1-8065-A3F619B8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E764-CF64-41A5-B422-BB87712B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49698-9030-4C97-84BD-3CC4BC2C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93E86-55FD-4E36-BD46-5728A6548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AEE58-28E0-4536-B336-91A5A302F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14E00-6134-4514-8FA2-3255AB9DE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14626-BAEC-4DE2-A150-F2D8D33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4D8E-7DCF-4503-81DA-E9F6701F1115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660F5-3B70-4DDD-82FF-4615FD2E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8F3E1-5D12-468C-BA68-33AEAF5C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E338-6624-4114-AAE0-7CF580E0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1AF71-7AC0-461A-92F8-E32A3659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DA63-BAA2-48C4-9F76-B59F283C7A67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37DE7-58A0-4864-8846-9E2C66F8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DCD74-F7D4-4F8D-A091-831C370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5D895-D761-42EE-BD26-1AC6FDD1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F1DF-0AD0-4F85-8171-66561CEB9F09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AC85A-6A42-478B-916F-F74C03D5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A5C3-FC92-45A4-87EB-9FCA0F4C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4C25-CA1E-4938-833D-6DF30409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D30A-2786-4531-9A66-B57698C3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2C2F-DE5C-421D-A8E4-B72D222D1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31806-FE81-486C-8B33-B4962306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FF02-071E-41FD-AD83-8C03F434A16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B8F1C-4E11-4B91-BA48-DC8A671C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93B10-547F-4FF2-9E0E-5F08A81C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B739-02C2-494C-87DA-CC50C562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9DCF4-66BD-4C61-8D87-72B64EB4E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69F71-1331-4477-85A7-42AD479CF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8D87-2C99-4D7A-A03A-FB24647C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2CC3-0D52-4855-99FB-8F57AAE71862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DA765-0543-4E8F-BCDB-899CAFFF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15AD8-750C-4D49-BDBF-76468A83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74223-281E-49B1-B129-CC154413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136-48B6-4CB8-AF2A-0EE819C5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05A72-B4FA-4F65-8BF7-575BE8957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E4A4-2A86-47D9-9AD6-E295620A8C6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58334-D41A-48D3-A03B-2A8EB6DB4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528CF-A035-40E8-88C9-39601A18F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E9B4-D135-4CD9-990A-17775C08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6C257-386F-4B2E-BB70-BB9FEB01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9CE4-A661-4257-B659-E110C98B4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41B1-D88B-4409-A982-DBFFBA766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C075-8DCF-4311-ACE1-2157B4E5F3D1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00297-0D68-42FA-AE0C-90C443654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James T. Lang 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6ED3-D568-4D15-9005-321B26601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1617-5AED-468B-8FB2-A888C84E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ibits.ops.usace.army.mil/ords/f?p=107:2" TargetMode="External"/><Relationship Id="rId2" Type="http://schemas.openxmlformats.org/officeDocument/2006/relationships/hyperlink" Target="https://consapps.dcr.virginia.gov/htdocs/maps/HUExplorer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tlands.com/wetland-mitigat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lang@pendercoward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 descr="Title 1">
            <a:extLst>
              <a:ext uri="{FF2B5EF4-FFF2-40B4-BE49-F238E27FC236}">
                <a16:creationId xmlns:a16="http://schemas.microsoft.com/office/drawing/2014/main" id="{B3F7C095-F0B3-47DE-8ADB-6ED155289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2019" y="4255294"/>
            <a:ext cx="7772400" cy="762000"/>
          </a:xfrm>
          <a:ln w="12700">
            <a:solidFill>
              <a:srgbClr val="FFFFFF"/>
            </a:solidFill>
            <a:round/>
            <a:headEnd/>
            <a:tailEnd/>
          </a:ln>
        </p:spPr>
        <p:txBody>
          <a:bodyPr vert="horz" lIns="45720" tIns="45720" rIns="45720" bIns="45720" rtlCol="0" anchor="b">
            <a:normAutofit fontScale="90000"/>
          </a:bodyPr>
          <a:lstStyle/>
          <a:p>
            <a:pPr algn="ctr"/>
            <a:r>
              <a:rPr lang="en-US" altLang="en-US" sz="3400" dirty="0">
                <a:solidFill>
                  <a:srgbClr val="44546A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Using Credits From a Wetlands Mitigation Bank</a:t>
            </a:r>
          </a:p>
        </p:txBody>
      </p:sp>
      <p:sp>
        <p:nvSpPr>
          <p:cNvPr id="3074" name="Rectangle 2" descr="Subtitle 2">
            <a:extLst>
              <a:ext uri="{FF2B5EF4-FFF2-40B4-BE49-F238E27FC236}">
                <a16:creationId xmlns:a16="http://schemas.microsoft.com/office/drawing/2014/main" id="{18EF7853-3C12-4300-9D88-C1E7FE8B6F47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xfrm>
            <a:off x="2867819" y="4918075"/>
            <a:ext cx="6400800" cy="53340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 algn="ctr">
              <a:buNone/>
            </a:pPr>
            <a:r>
              <a:rPr lang="en-US" altLang="en-US" sz="2200" b="1" dirty="0">
                <a:solidFill>
                  <a:srgbClr val="AFABA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March 25, 2022</a:t>
            </a:r>
          </a:p>
        </p:txBody>
      </p:sp>
      <p:pic>
        <p:nvPicPr>
          <p:cNvPr id="3075" name="Picture 3" descr="Picture 13">
            <a:extLst>
              <a:ext uri="{FF2B5EF4-FFF2-40B4-BE49-F238E27FC236}">
                <a16:creationId xmlns:a16="http://schemas.microsoft.com/office/drawing/2014/main" id="{A3111C9C-0D88-48FD-8CA5-285A9F55B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36525"/>
            <a:ext cx="91440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Picture 6">
            <a:extLst>
              <a:ext uri="{FF2B5EF4-FFF2-40B4-BE49-F238E27FC236}">
                <a16:creationId xmlns:a16="http://schemas.microsoft.com/office/drawing/2014/main" id="{498E5226-0AA2-47C7-8B4A-243606A90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94" y="5289550"/>
            <a:ext cx="2383631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 descr="Picture 8">
            <a:extLst>
              <a:ext uri="{FF2B5EF4-FFF2-40B4-BE49-F238E27FC236}">
                <a16:creationId xmlns:a16="http://schemas.microsoft.com/office/drawing/2014/main" id="{E8C171B3-20F8-4763-8D5B-A5B13140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5528469"/>
            <a:ext cx="3826669" cy="7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 descr="TextBox 3">
            <a:extLst>
              <a:ext uri="{FF2B5EF4-FFF2-40B4-BE49-F238E27FC236}">
                <a16:creationId xmlns:a16="http://schemas.microsoft.com/office/drawing/2014/main" id="{D9DC8250-9BC1-4B30-BCB4-B4355A330E14}"/>
              </a:ext>
            </a:extLst>
          </p:cNvPr>
          <p:cNvSpPr txBox="1">
            <a:spLocks/>
          </p:cNvSpPr>
          <p:nvPr/>
        </p:nvSpPr>
        <p:spPr bwMode="auto">
          <a:xfrm>
            <a:off x="4502944" y="6601619"/>
            <a:ext cx="35790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45720" bIns="45720">
            <a:spAutoFit/>
          </a:bodyPr>
          <a:lstStyle>
            <a:lvl1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/>
            <a:r>
              <a:rPr lang="en-US" altLang="en-US" sz="1000" dirty="0">
                <a:solidFill>
                  <a:srgbClr val="AFABA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54EEF-CF9B-40E8-B222-05D0A67C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66A5A2-8722-48C8-A357-BF2AFBCC2C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7" y="5289551"/>
            <a:ext cx="3283618" cy="8247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2661-C265-468C-B166-6280D11A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312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+mn-lt"/>
              </a:rPr>
              <a:t>Mitigation Ratios Determine the Compensatory Requirement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F61DF-079E-4C26-B4F4-2816C7EF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851660"/>
            <a:ext cx="8991600" cy="4351338"/>
          </a:xfrm>
        </p:spPr>
        <p:txBody>
          <a:bodyPr/>
          <a:lstStyle/>
          <a:p>
            <a:r>
              <a:rPr lang="en-US" u="sng" dirty="0"/>
              <a:t>Habitat Type			Mitigation Ratio</a:t>
            </a:r>
          </a:p>
          <a:p>
            <a:r>
              <a:rPr lang="en-US" dirty="0"/>
              <a:t>Forested wetlands 			2:1</a:t>
            </a:r>
          </a:p>
          <a:p>
            <a:r>
              <a:rPr lang="en-US" dirty="0"/>
              <a:t>Scrub-shrub wetlands 		        1.5:1</a:t>
            </a:r>
          </a:p>
          <a:p>
            <a:r>
              <a:rPr lang="en-US" dirty="0"/>
              <a:t>Emergent wetlands 			1:1</a:t>
            </a:r>
          </a:p>
          <a:p>
            <a:r>
              <a:rPr lang="en-US" dirty="0"/>
              <a:t>Wetland Conversion - forested to emergent wetlands 1:1</a:t>
            </a:r>
          </a:p>
          <a:p>
            <a:r>
              <a:rPr lang="en-US" dirty="0"/>
              <a:t>Streams – Unified Stream Methodology</a:t>
            </a:r>
          </a:p>
          <a:p>
            <a:pPr lvl="1"/>
            <a:r>
              <a:rPr lang="en-US" dirty="0"/>
              <a:t>Field assessment needed to determine Credit ratio</a:t>
            </a:r>
          </a:p>
          <a:p>
            <a:pPr lvl="1"/>
            <a:r>
              <a:rPr lang="en-US" dirty="0"/>
              <a:t>Can range from 0.5:1 to 1.5:1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E0904-4C11-4B72-A7B2-0ADAB27C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8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B5B1-8A62-46F7-AF38-2FDC3BBD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 Between Project Location and Mitigation Bank Service Area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B1A1-34C3-4F37-B2FE-5574F142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008"/>
            <a:ext cx="8012185" cy="4776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500" dirty="0"/>
              <a:t>River Basin </a:t>
            </a:r>
          </a:p>
          <a:p>
            <a:pPr lvl="1"/>
            <a:r>
              <a:rPr lang="en-US" sz="3300" dirty="0"/>
              <a:t>James River</a:t>
            </a:r>
          </a:p>
          <a:p>
            <a:pPr lvl="1"/>
            <a:r>
              <a:rPr lang="en-US" sz="3300" dirty="0"/>
              <a:t>York River </a:t>
            </a:r>
          </a:p>
          <a:p>
            <a:pPr lvl="1"/>
            <a:r>
              <a:rPr lang="en-US" sz="3300" dirty="0"/>
              <a:t>Etc.</a:t>
            </a:r>
            <a:endParaRPr lang="en-US" dirty="0"/>
          </a:p>
          <a:p>
            <a:r>
              <a:rPr lang="en-US" sz="3500" dirty="0"/>
              <a:t>Hydrologic Unit Code – HUC Code</a:t>
            </a:r>
          </a:p>
          <a:p>
            <a:pPr lvl="1"/>
            <a:r>
              <a:rPr lang="en-US" sz="3300" dirty="0"/>
              <a:t>Smaller units than a River Basin</a:t>
            </a:r>
          </a:p>
          <a:p>
            <a:pPr lvl="1"/>
            <a:r>
              <a:rPr lang="en-US" sz="3300" dirty="0"/>
              <a:t>Lower James, Middle James, etc.</a:t>
            </a:r>
            <a:endParaRPr lang="en-US" dirty="0"/>
          </a:p>
          <a:p>
            <a:r>
              <a:rPr lang="en-US" sz="3800" dirty="0"/>
              <a:t>Service Area</a:t>
            </a:r>
          </a:p>
          <a:p>
            <a:pPr lvl="1"/>
            <a:r>
              <a:rPr lang="en-US" sz="3300" dirty="0"/>
              <a:t>Each Bank has an approved Service Area</a:t>
            </a:r>
          </a:p>
          <a:p>
            <a:pPr lvl="1"/>
            <a:r>
              <a:rPr lang="en-US" sz="3300" dirty="0"/>
              <a:t>Must stay within the same River Basin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A22A7-975B-4FF2-9668-0843D0E8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5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FDBE-B34E-41F2-A47F-EC710C1A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Virginia River Basins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DE9C03-C175-4BE5-BE98-F6FD66BA8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3917"/>
            <a:ext cx="9848850" cy="488410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F82AC-E407-4F47-9510-977F1E00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8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82092-A654-44D6-ACE3-63EB1DE3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D0200-1472-449A-BCD1-9140290CA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0" t="18230" b="17271"/>
          <a:stretch/>
        </p:blipFill>
        <p:spPr>
          <a:xfrm>
            <a:off x="2792835" y="1331691"/>
            <a:ext cx="6276110" cy="39946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1C774A-23CF-49DC-9D6A-41734E58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Mitigation Bank Service Area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F01DD6-5D58-487A-B26A-4FA4EC47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774" y="5385816"/>
            <a:ext cx="7643070" cy="105179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Chesapeake Bay Wetland Mitigation Bank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100" dirty="0"/>
              <a:t>Virginia Wetland Consulting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B5CF-DDC6-4E84-8F02-1623B815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22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Pricing of Mitigation Bank Credits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89AC0F-8FE6-4BD1-9F46-D19E2403D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7691" y="1177130"/>
            <a:ext cx="4369934" cy="509825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C6FF4-BC44-4C9F-9D75-0AE68C64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25809F-9DC5-4EAA-840C-BD1DD99039AE}"/>
              </a:ext>
            </a:extLst>
          </p:cNvPr>
          <p:cNvSpPr txBox="1">
            <a:spLocks/>
          </p:cNvSpPr>
          <p:nvPr/>
        </p:nvSpPr>
        <p:spPr>
          <a:xfrm>
            <a:off x="320040" y="1101725"/>
            <a:ext cx="6408420" cy="499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Recent Estimates – Costs Vary</a:t>
            </a:r>
          </a:p>
          <a:p>
            <a:r>
              <a:rPr lang="en-US" dirty="0"/>
              <a:t>Lynnhaven (02080108)</a:t>
            </a:r>
          </a:p>
          <a:p>
            <a:pPr lvl="1"/>
            <a:r>
              <a:rPr lang="en-US" dirty="0"/>
              <a:t>Non-Tidal Wetlands ≈ $100,000 per acre</a:t>
            </a:r>
          </a:p>
          <a:p>
            <a:pPr lvl="1"/>
            <a:endParaRPr lang="en-US" dirty="0"/>
          </a:p>
          <a:p>
            <a:r>
              <a:rPr lang="en-US" dirty="0"/>
              <a:t>Lower James (02080208)</a:t>
            </a:r>
          </a:p>
          <a:p>
            <a:pPr lvl="1"/>
            <a:r>
              <a:rPr lang="en-US" dirty="0"/>
              <a:t>Non-Tidal Wetlands= $35,000 per acre</a:t>
            </a:r>
          </a:p>
          <a:p>
            <a:pPr lvl="1"/>
            <a:r>
              <a:rPr lang="en-US" dirty="0"/>
              <a:t>Tidal Wetlands ≈ $1.2 million per acre</a:t>
            </a:r>
            <a:endParaRPr lang="en-US" baseline="30000" dirty="0"/>
          </a:p>
          <a:p>
            <a:pPr lvl="1"/>
            <a:r>
              <a:rPr lang="en-US" dirty="0"/>
              <a:t>Stream $500 per linear foot</a:t>
            </a:r>
          </a:p>
          <a:p>
            <a:pPr lvl="1"/>
            <a:endParaRPr lang="en-US" dirty="0"/>
          </a:p>
          <a:p>
            <a:r>
              <a:rPr lang="en-US" dirty="0"/>
              <a:t>Albemarle (03010305)</a:t>
            </a:r>
          </a:p>
          <a:p>
            <a:pPr lvl="1"/>
            <a:r>
              <a:rPr lang="en-US" dirty="0"/>
              <a:t>Non-Tidal Wetlands = $15,000 per acre</a:t>
            </a:r>
          </a:p>
        </p:txBody>
      </p:sp>
    </p:spTree>
    <p:extLst>
      <p:ext uri="{BB962C8B-B14F-4D97-AF65-F5344CB8AC3E}">
        <p14:creationId xmlns:p14="http://schemas.microsoft.com/office/powerpoint/2010/main" val="404007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498C-4AC2-4EF2-BBBE-0FE2C8C9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Credit Purchase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76AC-427E-4F0B-85E6-153F3D6F6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0420" cy="3828415"/>
          </a:xfrm>
        </p:spPr>
        <p:txBody>
          <a:bodyPr>
            <a:noAutofit/>
          </a:bodyPr>
          <a:lstStyle/>
          <a:p>
            <a:r>
              <a:rPr lang="en-US" sz="3600" dirty="0"/>
              <a:t>Lynnhaven River </a:t>
            </a:r>
          </a:p>
          <a:p>
            <a:pPr lvl="1"/>
            <a:r>
              <a:rPr lang="en-US" sz="3600" u="sng" dirty="0"/>
              <a:t>Impacts: 					      0.25 acres               </a:t>
            </a:r>
          </a:p>
          <a:p>
            <a:pPr lvl="1"/>
            <a:r>
              <a:rPr lang="en-US" sz="3600" u="sng" dirty="0"/>
              <a:t>Habitat Type: 				Forested Wetlands</a:t>
            </a:r>
          </a:p>
          <a:p>
            <a:pPr lvl="1"/>
            <a:r>
              <a:rPr lang="en-US" sz="3600" u="sng" dirty="0"/>
              <a:t>Mitigation Ratio: 			            2:1                             </a:t>
            </a:r>
          </a:p>
          <a:p>
            <a:pPr lvl="1"/>
            <a:r>
              <a:rPr lang="en-US" sz="3600" u="sng" dirty="0"/>
              <a:t>Compensation Requirement: 	       0.5 acres</a:t>
            </a:r>
          </a:p>
          <a:p>
            <a:pPr lvl="1"/>
            <a:r>
              <a:rPr lang="en-US" sz="3600" u="sng" dirty="0"/>
              <a:t>Unit Cost (Estimate): 		$100,000 per acre</a:t>
            </a:r>
          </a:p>
          <a:p>
            <a:pPr lvl="1"/>
            <a:r>
              <a:rPr lang="en-US" sz="3600" u="sng" dirty="0"/>
              <a:t>Estimated Total Cost 			      $   50,000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472E9-4E3A-469F-9CE5-F465EADF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</p:spTree>
    <p:extLst>
      <p:ext uri="{BB962C8B-B14F-4D97-AF65-F5344CB8AC3E}">
        <p14:creationId xmlns:p14="http://schemas.microsoft.com/office/powerpoint/2010/main" val="420156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8792-AF73-4622-8589-BF47432B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find a Mitigation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E29EF-7FA7-444A-B505-6CCA9F12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2269"/>
            <a:ext cx="10515600" cy="4351338"/>
          </a:xfrm>
        </p:spPr>
        <p:txBody>
          <a:bodyPr/>
          <a:lstStyle/>
          <a:p>
            <a:r>
              <a:rPr lang="en-US" dirty="0"/>
              <a:t>DCR Virginia Hydrologic Unit Explorer</a:t>
            </a:r>
          </a:p>
          <a:p>
            <a:pPr lvl="1"/>
            <a:r>
              <a:rPr lang="en-US" dirty="0"/>
              <a:t>Shows the HUC Boundaries</a:t>
            </a:r>
          </a:p>
          <a:p>
            <a:pPr lvl="1"/>
            <a:r>
              <a:rPr lang="en-US" dirty="0">
                <a:hlinkClick r:id="rId2"/>
              </a:rPr>
              <a:t>https://consapps.dcr.virginia.gov/htdocs/maps/HUExplorer.htm</a:t>
            </a:r>
            <a:endParaRPr lang="en-US" dirty="0"/>
          </a:p>
          <a:p>
            <a:r>
              <a:rPr lang="en-US" dirty="0"/>
              <a:t>USACE RIBITS Website </a:t>
            </a:r>
          </a:p>
          <a:p>
            <a:pPr lvl="1"/>
            <a:r>
              <a:rPr lang="en-US" dirty="0"/>
              <a:t>Find Banks Approved for use in your Project Area</a:t>
            </a:r>
          </a:p>
          <a:p>
            <a:pPr lvl="1"/>
            <a:r>
              <a:rPr lang="en-US" dirty="0"/>
              <a:t>Available Credit Types</a:t>
            </a:r>
          </a:p>
          <a:p>
            <a:pPr lvl="1"/>
            <a:r>
              <a:rPr lang="en-US" dirty="0">
                <a:hlinkClick r:id="rId3"/>
              </a:rPr>
              <a:t>https://ribits.ops.usace.army.mil/ords/f?p=107:2</a:t>
            </a:r>
            <a:r>
              <a:rPr lang="en-US" dirty="0"/>
              <a:t>::::::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1CE5D-4DE3-4B1E-A479-D29685D7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527E7-2655-4670-9347-F432AD214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65" y="5171129"/>
            <a:ext cx="11241069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2775-E2D8-43B5-87F2-A1B70B63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What to do if you are treated unfairly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86CA-6304-489F-B454-C1695345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do you have on your team</a:t>
            </a:r>
          </a:p>
          <a:p>
            <a:pPr lvl="1"/>
            <a:r>
              <a:rPr lang="en-US" dirty="0"/>
              <a:t>Consultant?</a:t>
            </a:r>
          </a:p>
          <a:p>
            <a:pPr lvl="1"/>
            <a:r>
              <a:rPr lang="en-US" dirty="0"/>
              <a:t>Attorney?</a:t>
            </a:r>
          </a:p>
          <a:p>
            <a:pPr lvl="1"/>
            <a:r>
              <a:rPr lang="en-US" dirty="0"/>
              <a:t>Not smart to “do it yourself”</a:t>
            </a:r>
          </a:p>
          <a:p>
            <a:r>
              <a:rPr lang="en-US" dirty="0"/>
              <a:t>Keep negotiating</a:t>
            </a:r>
          </a:p>
          <a:p>
            <a:r>
              <a:rPr lang="en-US" dirty="0"/>
              <a:t>Understand the rules and the processes the agencies are working within. </a:t>
            </a:r>
          </a:p>
          <a:p>
            <a:r>
              <a:rPr lang="en-US" dirty="0"/>
              <a:t>Abandon the project</a:t>
            </a:r>
          </a:p>
          <a:p>
            <a:r>
              <a:rPr lang="en-US" dirty="0"/>
              <a:t>Use court to reverse the agency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2B1AB-2C7C-4C8D-BEC3-0B8B4240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1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9B37-F68A-42B6-9ECE-77C0B122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Additional 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B25AC-2D12-4AB5-BF95-14031E79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Wetlands Law and Regulation in Virginia</a:t>
            </a:r>
          </a:p>
          <a:p>
            <a:pPr lvl="1"/>
            <a:r>
              <a:rPr lang="en-US" dirty="0"/>
              <a:t>https://www.waterfrontpropertylaw.com/blog/posts/wetlands-law-virginia/</a:t>
            </a:r>
          </a:p>
          <a:p>
            <a:r>
              <a:rPr lang="en-US" dirty="0"/>
              <a:t>The VMRC’s Implementation of the Living Shoreline Requirement of SB776</a:t>
            </a:r>
          </a:p>
          <a:p>
            <a:pPr lvl="1"/>
            <a:r>
              <a:rPr lang="en-US" dirty="0"/>
              <a:t>https://www.waterfrontpropertylaw.com/blog/posts/vmrc-implementation-of-living-shoreline-requirement/</a:t>
            </a:r>
          </a:p>
          <a:p>
            <a:r>
              <a:rPr lang="en-US" dirty="0"/>
              <a:t>The Supreme Court’s Hawkes Co. Decision May Help Save Your Project When Wetlands are Present</a:t>
            </a:r>
          </a:p>
          <a:p>
            <a:pPr lvl="1"/>
            <a:r>
              <a:rPr lang="en-US" dirty="0"/>
              <a:t>https://www.waterfrontpropertylaw.com/blog/posts/supreme-court-hawkes-co-decision-presence-of-wetlands/EPA Fact Sheet</a:t>
            </a:r>
          </a:p>
          <a:p>
            <a:r>
              <a:rPr lang="en-US" dirty="0"/>
              <a:t>Wetland and Stream Mitigation and Restoration Resources</a:t>
            </a:r>
          </a:p>
          <a:p>
            <a:pPr lvl="1"/>
            <a:r>
              <a:rPr lang="en-US" dirty="0">
                <a:hlinkClick r:id="rId2"/>
              </a:rPr>
              <a:t>https://www.wetlands.com/wetland-mitigaton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03098-0834-4554-B70E-E154B80E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2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icture 1">
            <a:extLst>
              <a:ext uri="{FF2B5EF4-FFF2-40B4-BE49-F238E27FC236}">
                <a16:creationId xmlns:a16="http://schemas.microsoft.com/office/drawing/2014/main" id="{3D797A3A-E29D-467F-9E79-51B825F3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07" y="3429000"/>
            <a:ext cx="4637088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 descr="TextBox 2">
            <a:extLst>
              <a:ext uri="{FF2B5EF4-FFF2-40B4-BE49-F238E27FC236}">
                <a16:creationId xmlns:a16="http://schemas.microsoft.com/office/drawing/2014/main" id="{09E417CA-FB85-43A6-B354-67EB38665826}"/>
              </a:ext>
            </a:extLst>
          </p:cNvPr>
          <p:cNvSpPr txBox="1">
            <a:spLocks/>
          </p:cNvSpPr>
          <p:nvPr/>
        </p:nvSpPr>
        <p:spPr bwMode="auto">
          <a:xfrm>
            <a:off x="3316288" y="477044"/>
            <a:ext cx="5547519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45720" bIns="45720">
            <a:spAutoFit/>
          </a:bodyPr>
          <a:lstStyle>
            <a:lvl1pPr marL="204788" indent="-204788"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1828800" algn="ctr" defTabSz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en-US" sz="5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Questions?</a:t>
            </a:r>
            <a:endParaRPr lang="en-US" altLang="en-US" sz="5400" b="1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en-US" altLang="en-US" sz="28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(757) 502-7326</a:t>
            </a:r>
          </a:p>
          <a:p>
            <a:r>
              <a:rPr lang="en-US" altLang="en-US" sz="2800" u="sng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jlang@pendercoward.com</a:t>
            </a:r>
            <a:endParaRPr lang="en-US" altLang="en-US" sz="280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buSzPct val="100000"/>
              <a:buFontTx/>
              <a:buAutoNum type="arabicParenBoth" startAt="757"/>
            </a:pPr>
            <a:r>
              <a:rPr lang="en-US" altLang="en-US" sz="28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963-2008</a:t>
            </a:r>
          </a:p>
          <a:p>
            <a:r>
              <a:rPr lang="en-US" altLang="en-US" sz="28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chickman@wetlands.com</a:t>
            </a:r>
          </a:p>
        </p:txBody>
      </p:sp>
      <p:pic>
        <p:nvPicPr>
          <p:cNvPr id="5125" name="Picture 5" descr="Picture 7">
            <a:extLst>
              <a:ext uri="{FF2B5EF4-FFF2-40B4-BE49-F238E27FC236}">
                <a16:creationId xmlns:a16="http://schemas.microsoft.com/office/drawing/2014/main" id="{6E6C7DD8-4251-4DCA-913E-44F3C7492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931444"/>
            <a:ext cx="3169444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B8D38-4E0B-431F-8ECA-13CA0FEE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7E514-BE38-424E-A2C8-194C1D067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" y="4207371"/>
            <a:ext cx="3575562" cy="8980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54E9-9F11-4C5B-817B-99B9BEA5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44546A"/>
                </a:solidFill>
              </a:rPr>
              <a:t>What We Will Cover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71CF-6E5E-46C8-B52F-14E542B0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Circumstance that creates the need to purchase credits from a wetlands mitigation bank</a:t>
            </a:r>
          </a:p>
          <a:p>
            <a:r>
              <a:rPr lang="en-US" dirty="0"/>
              <a:t>Why purchasing credits from a mitigation bank is the preferred method to mitigate wetland impacts</a:t>
            </a:r>
          </a:p>
          <a:p>
            <a:r>
              <a:rPr lang="en-US" dirty="0"/>
              <a:t>How affected habitat drives selection of an appropriate mitigation bank</a:t>
            </a:r>
          </a:p>
          <a:p>
            <a:r>
              <a:rPr lang="en-US" dirty="0"/>
              <a:t>Relationship between project location and mitigation bank service area</a:t>
            </a:r>
          </a:p>
          <a:p>
            <a:r>
              <a:rPr lang="en-US" dirty="0"/>
              <a:t>How mitigation ratios determine the compensatory requirement</a:t>
            </a:r>
          </a:p>
          <a:p>
            <a:r>
              <a:rPr lang="en-US" dirty="0"/>
              <a:t>Pricing of mitigation bank credits</a:t>
            </a:r>
          </a:p>
          <a:p>
            <a:r>
              <a:rPr lang="en-US" dirty="0"/>
              <a:t>What to do if you are treated unfairly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3E3CC-569D-4DCB-BD93-53717F8B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06EF-6DDE-4375-85F2-4756F83C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What is a Wetland Mitigation Bank?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39DDE-97C6-4E1D-A6D5-A8622091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7" y="1463675"/>
            <a:ext cx="1122045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A Site, or suite of sites, where resources (e.g. wetlands, streams, riparian areas) are restored, established, enhanced, and/or preserved for the purposes of providing compensatory mitigation authorized by USACE Permits. </a:t>
            </a:r>
            <a:r>
              <a:rPr lang="en-US" i="1" dirty="0"/>
              <a:t>33 CFR 332.3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400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14502-0B92-4D35-84F6-51CD6EB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James T. Lang 2022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315FA-DB25-46A5-9956-C206A06DD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9"/>
          <a:stretch/>
        </p:blipFill>
        <p:spPr>
          <a:xfrm>
            <a:off x="6411341" y="3487347"/>
            <a:ext cx="5409182" cy="3164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73A1E-EDE9-4F9D-826E-B5112D06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96" y="3487348"/>
            <a:ext cx="2356725" cy="31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7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D541-8C37-4B19-9827-AEA1B475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65125"/>
            <a:ext cx="11262918" cy="1325563"/>
          </a:xfrm>
        </p:spPr>
        <p:txBody>
          <a:bodyPr>
            <a:normAutofit fontScale="90000"/>
          </a:bodyPr>
          <a:lstStyle/>
          <a:p>
            <a:pPr marL="1143000" indent="-457200" algn="ctr">
              <a:spcBef>
                <a:spcPts val="1000"/>
              </a:spcBef>
            </a:pPr>
            <a:br>
              <a:rPr lang="en-US" sz="4000" dirty="0"/>
            </a:br>
            <a:r>
              <a:rPr lang="en-US" dirty="0">
                <a:latin typeface="+mn-lt"/>
              </a:rPr>
              <a:t>Circumstance that creates the need to purchase credits from a wetland mitigation bank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A75C-1882-4D96-987C-E0F7EF00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Virginia has approximately 1M acres of wetlands</a:t>
            </a:r>
          </a:p>
          <a:p>
            <a:pPr lvl="1"/>
            <a:r>
              <a:rPr lang="en-US" dirty="0"/>
              <a:t>Tidal</a:t>
            </a:r>
          </a:p>
          <a:p>
            <a:pPr lvl="1"/>
            <a:r>
              <a:rPr lang="en-US" dirty="0"/>
              <a:t>Nontidal</a:t>
            </a:r>
          </a:p>
          <a:p>
            <a:r>
              <a:rPr lang="en-US" dirty="0"/>
              <a:t>71% in the coastal plain</a:t>
            </a:r>
          </a:p>
          <a:p>
            <a:r>
              <a:rPr lang="en-US" dirty="0"/>
              <a:t>No-net-loss and net wetland gain in area and function</a:t>
            </a:r>
          </a:p>
          <a:p>
            <a:r>
              <a:rPr lang="en-US" dirty="0"/>
              <a:t>Development is the biggest activity that converts wetlands to uplands</a:t>
            </a:r>
          </a:p>
          <a:p>
            <a:r>
              <a:rPr lang="en-US" dirty="0"/>
              <a:t>Purchasing mitigation bank credit likely required during permit process (all residential, commercial, and institutional development projects with wetlands impacts &gt; 1/10 acre)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DFAF7-4497-4D0B-A739-F53D0557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8A0E-B9F8-4010-A653-4667C105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+mn-lt"/>
              </a:rPr>
              <a:t>Scofflaws risk civil or criminal penalties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26D5-8A01-4742-B806-6B2C2B25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Administrative</a:t>
            </a:r>
          </a:p>
          <a:p>
            <a:pPr lvl="1"/>
            <a:r>
              <a:rPr lang="en-US" dirty="0"/>
              <a:t>Up to $10k/day (maximum $125k)</a:t>
            </a:r>
          </a:p>
          <a:p>
            <a:r>
              <a:rPr lang="en-US" dirty="0"/>
              <a:t>Civil</a:t>
            </a:r>
          </a:p>
          <a:p>
            <a:pPr lvl="1"/>
            <a:r>
              <a:rPr lang="en-US" dirty="0"/>
              <a:t>Up to $25k/day</a:t>
            </a:r>
          </a:p>
          <a:p>
            <a:pPr lvl="1"/>
            <a:r>
              <a:rPr lang="en-US" dirty="0"/>
              <a:t>Injunction</a:t>
            </a:r>
          </a:p>
          <a:p>
            <a:r>
              <a:rPr lang="en-US" dirty="0"/>
              <a:t>Criminal</a:t>
            </a:r>
          </a:p>
          <a:p>
            <a:pPr lvl="1"/>
            <a:r>
              <a:rPr lang="en-US" dirty="0"/>
              <a:t>Negligent violation: up to $25k/day &amp; up to 1 year</a:t>
            </a:r>
          </a:p>
          <a:p>
            <a:pPr lvl="1"/>
            <a:r>
              <a:rPr lang="en-US" dirty="0"/>
              <a:t>Knowing violation:  up to $50k/day &amp; up to 3 years</a:t>
            </a:r>
          </a:p>
          <a:p>
            <a:pPr lvl="1"/>
            <a:r>
              <a:rPr lang="en-US" dirty="0"/>
              <a:t>Knowing endangerment:  up to $250k &amp; up to 15 years</a:t>
            </a:r>
          </a:p>
          <a:p>
            <a:pPr lvl="1"/>
            <a:r>
              <a:rPr lang="en-US" dirty="0"/>
              <a:t>False statement in application or other document:  up to $10k &amp; up to 2 years</a:t>
            </a:r>
          </a:p>
          <a:p>
            <a:r>
              <a:rPr lang="en-US" dirty="0"/>
              <a:t>Citizen’s Environmental Lawsuit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5F1DA-F725-4D68-B071-3E3A5451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4B554-6FD3-4903-AB44-933C93AA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60" y="136525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Permit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FFF7-FC80-4F55-86DD-A9A013D2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21467"/>
            <a:ext cx="5599176" cy="3843666"/>
          </a:xfrm>
        </p:spPr>
        <p:txBody>
          <a:bodyPr>
            <a:noAutofit/>
          </a:bodyPr>
          <a:lstStyle/>
          <a:p>
            <a:r>
              <a:rPr lang="en-US" sz="3200" dirty="0"/>
              <a:t>Wetland Delineation</a:t>
            </a:r>
          </a:p>
          <a:p>
            <a:r>
              <a:rPr lang="en-US" sz="3200" dirty="0"/>
              <a:t>USACE Confirmation (Jurisdictional Determination)</a:t>
            </a:r>
          </a:p>
          <a:p>
            <a:r>
              <a:rPr lang="en-US" sz="3200" dirty="0"/>
              <a:t>Joint Permit Application for wetland impacts</a:t>
            </a:r>
          </a:p>
          <a:p>
            <a:r>
              <a:rPr lang="en-US" sz="3200" dirty="0"/>
              <a:t>Receive Permits</a:t>
            </a:r>
          </a:p>
          <a:p>
            <a:r>
              <a:rPr lang="en-US" sz="3200" dirty="0"/>
              <a:t>Purchase Credits if required</a:t>
            </a:r>
          </a:p>
          <a:p>
            <a:endParaRPr lang="en-US" sz="3200" dirty="0"/>
          </a:p>
          <a:p>
            <a:pPr lvl="3"/>
            <a:r>
              <a:rPr lang="en-US" sz="1400" dirty="0"/>
              <a:t>Photo Credit Steve Heap/Shutterstock.com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2DCCC1-D594-4730-A29A-C691C9C70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9" r="15436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B182E-B930-4645-BD43-10604CC8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3429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Copyright © James T. Lang 2022</a:t>
            </a:r>
          </a:p>
          <a:p>
            <a:pPr algn="l"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7CCF-38B4-491A-8FE3-2655304D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Purchasing credits from a mitigation bank is the preferred method to mitigate wetland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27AA-E681-45A5-B34F-8CEA95BC7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83"/>
            <a:ext cx="10515600" cy="27311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It is required to be the first option considered by the Corps and DEQ. </a:t>
            </a:r>
          </a:p>
          <a:p>
            <a:pPr>
              <a:spcAft>
                <a:spcPts val="600"/>
              </a:spcAft>
            </a:pPr>
            <a:r>
              <a:rPr lang="en-US" dirty="0"/>
              <a:t>Saves time and money</a:t>
            </a:r>
          </a:p>
          <a:p>
            <a:pPr>
              <a:spcAft>
                <a:spcPts val="600"/>
              </a:spcAft>
            </a:pPr>
            <a:r>
              <a:rPr lang="en-US" dirty="0"/>
              <a:t>Banks are preapproved by the permitting agencies</a:t>
            </a:r>
          </a:p>
          <a:p>
            <a:pPr>
              <a:spcAft>
                <a:spcPts val="600"/>
              </a:spcAft>
            </a:pPr>
            <a:r>
              <a:rPr lang="en-US" dirty="0"/>
              <a:t>Liability for the success of the Bank stays with the Mitigation Banker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10278-3E45-4F1D-9B53-AF8F5793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5304B3A-CD54-434E-9493-EF1652FC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29" y="4369693"/>
            <a:ext cx="5042093" cy="18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4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7CCF-38B4-491A-8FE3-2655304D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Alternative Mitigation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27AA-E681-45A5-B34F-8CEA95BC7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In-Lieu Fee Trust Fund - Virginia Aquatic Resource Trust Fund</a:t>
            </a:r>
          </a:p>
          <a:p>
            <a:pPr lvl="1"/>
            <a:r>
              <a:rPr lang="en-US" dirty="0"/>
              <a:t>Second Choice, if Private Credits are not available</a:t>
            </a:r>
          </a:p>
          <a:p>
            <a:r>
              <a:rPr lang="en-US" dirty="0"/>
              <a:t>Permittee Responsible Mitigation / Onsite Mitigation </a:t>
            </a:r>
          </a:p>
          <a:p>
            <a:pPr lvl="1"/>
            <a:r>
              <a:rPr lang="en-US" dirty="0"/>
              <a:t>Third Choice – only if approved by Permit agencies</a:t>
            </a:r>
          </a:p>
          <a:p>
            <a:pPr lvl="1"/>
            <a:r>
              <a:rPr lang="en-US" dirty="0"/>
              <a:t>Needs to be more ecologically beneficial than purchase of mitigation credits</a:t>
            </a:r>
          </a:p>
          <a:p>
            <a:pPr lvl="1"/>
            <a:r>
              <a:rPr lang="en-US" dirty="0"/>
              <a:t>Requires permitting as part of the JPA – Tied to permit approval timeline</a:t>
            </a:r>
          </a:p>
          <a:p>
            <a:pPr lvl="1"/>
            <a:r>
              <a:rPr lang="en-US" dirty="0"/>
              <a:t>Need approved Restoration Plan</a:t>
            </a:r>
          </a:p>
          <a:p>
            <a:pPr lvl="1"/>
            <a:r>
              <a:rPr lang="en-US" dirty="0"/>
              <a:t>Financial Assurances Required</a:t>
            </a:r>
          </a:p>
          <a:p>
            <a:pPr lvl="1"/>
            <a:r>
              <a:rPr lang="en-US" dirty="0"/>
              <a:t>Wetland success criteria must be met</a:t>
            </a:r>
          </a:p>
          <a:p>
            <a:pPr lvl="1"/>
            <a:r>
              <a:rPr lang="en-US" dirty="0"/>
              <a:t>Monitoring is required up to 10 years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10278-3E45-4F1D-9B53-AF8F5793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4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CF01-4F70-475E-8AE9-0B5889C7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Affected Habitat Type drives selection of appropriate Mitigation Credits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C72C-5CA8-499B-B408-7CE35054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48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200" dirty="0"/>
              <a:t>In-Kind Mitigation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Wetlands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Non-Tidal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Tidal Vegetated 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Non-Vegetated Tidal:  Intertidal Mudflats, Sand flats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Streams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Might shallow water bottom be next?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BADBD-CF83-4D24-A7F3-F54F33A2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James T. Lang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9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1110</Words>
  <Application>Microsoft Office PowerPoint</Application>
  <PresentationFormat>Widescreen</PresentationFormat>
  <Paragraphs>161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Custom Design</vt:lpstr>
      <vt:lpstr>Using Credits From a Wetlands Mitigation Bank</vt:lpstr>
      <vt:lpstr>What We Will Cover Today</vt:lpstr>
      <vt:lpstr>What is a Wetland Mitigation Bank?</vt:lpstr>
      <vt:lpstr> Circumstance that creates the need to purchase credits from a wetland mitigation bank </vt:lpstr>
      <vt:lpstr> Scofflaws risk civil or criminal penalties </vt:lpstr>
      <vt:lpstr>Permit Process</vt:lpstr>
      <vt:lpstr>Purchasing credits from a mitigation bank is the preferred method to mitigate wetland impacts</vt:lpstr>
      <vt:lpstr>Alternative Mitigation Options</vt:lpstr>
      <vt:lpstr> Affected Habitat Type drives selection of appropriate Mitigation Credits </vt:lpstr>
      <vt:lpstr> Mitigation Ratios Determine the Compensatory Requirement </vt:lpstr>
      <vt:lpstr> Relationship Between Project Location and Mitigation Bank Service Area </vt:lpstr>
      <vt:lpstr>Virginia River Basins</vt:lpstr>
      <vt:lpstr>Mitigation Bank Service Area</vt:lpstr>
      <vt:lpstr> Pricing of Mitigation Bank Credits </vt:lpstr>
      <vt:lpstr>Credit Purchase Example</vt:lpstr>
      <vt:lpstr>How to find a Mitigation Bank</vt:lpstr>
      <vt:lpstr>What to do if you are treated unfairly</vt:lpstr>
      <vt:lpstr>Additional 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T. Lang</dc:creator>
  <cp:lastModifiedBy>Abigail Hirsch</cp:lastModifiedBy>
  <cp:revision>236</cp:revision>
  <cp:lastPrinted>2022-01-20T02:56:58Z</cp:lastPrinted>
  <dcterms:created xsi:type="dcterms:W3CDTF">2021-04-21T22:05:37Z</dcterms:created>
  <dcterms:modified xsi:type="dcterms:W3CDTF">2022-05-20T16:35:30Z</dcterms:modified>
</cp:coreProperties>
</file>