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60" r:id="rId3"/>
    <p:sldId id="298" r:id="rId4"/>
    <p:sldId id="299" r:id="rId5"/>
    <p:sldId id="300" r:id="rId6"/>
    <p:sldId id="301" r:id="rId7"/>
    <p:sldId id="303" r:id="rId8"/>
    <p:sldId id="312" r:id="rId9"/>
    <p:sldId id="313" r:id="rId10"/>
    <p:sldId id="311" r:id="rId11"/>
    <p:sldId id="304" r:id="rId12"/>
    <p:sldId id="305" r:id="rId13"/>
    <p:sldId id="306" r:id="rId14"/>
    <p:sldId id="307" r:id="rId15"/>
    <p:sldId id="308" r:id="rId16"/>
    <p:sldId id="309"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83" d="100"/>
          <a:sy n="83" d="100"/>
        </p:scale>
        <p:origin x="64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F4C0-71F3-4C0B-AC71-7EB925CBAA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8DFABE-7704-491B-9AC1-07B711F74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7C2CD4-BF69-4C65-9A86-043E9184E15A}"/>
              </a:ext>
            </a:extLst>
          </p:cNvPr>
          <p:cNvSpPr>
            <a:spLocks noGrp="1"/>
          </p:cNvSpPr>
          <p:nvPr>
            <p:ph type="dt" sz="half" idx="10"/>
          </p:nvPr>
        </p:nvSpPr>
        <p:spPr/>
        <p:txBody>
          <a:bodyPr/>
          <a:lstStyle/>
          <a:p>
            <a:fld id="{E9D63335-736E-4F6B-8941-5888BD819D66}" type="datetimeFigureOut">
              <a:rPr lang="en-US" smtClean="0"/>
              <a:t>5/19/2022</a:t>
            </a:fld>
            <a:endParaRPr lang="en-US"/>
          </a:p>
        </p:txBody>
      </p:sp>
      <p:sp>
        <p:nvSpPr>
          <p:cNvPr id="5" name="Footer Placeholder 4">
            <a:extLst>
              <a:ext uri="{FF2B5EF4-FFF2-40B4-BE49-F238E27FC236}">
                <a16:creationId xmlns:a16="http://schemas.microsoft.com/office/drawing/2014/main" id="{3ABEE492-D2CD-4515-B6FB-77508DCBC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949DF-6339-4915-A265-6E2965AF99B7}"/>
              </a:ext>
            </a:extLst>
          </p:cNvPr>
          <p:cNvSpPr>
            <a:spLocks noGrp="1"/>
          </p:cNvSpPr>
          <p:nvPr>
            <p:ph type="sldNum" sz="quarter" idx="12"/>
          </p:nvPr>
        </p:nvSpPr>
        <p:spPr/>
        <p:txBody>
          <a:bodyPr/>
          <a:lstStyle/>
          <a:p>
            <a:fld id="{770C817B-7D04-4F31-9D21-925A57AF1EC8}" type="slidenum">
              <a:rPr lang="en-US" smtClean="0"/>
              <a:t>‹#›</a:t>
            </a:fld>
            <a:endParaRPr lang="en-US"/>
          </a:p>
        </p:txBody>
      </p:sp>
    </p:spTree>
    <p:extLst>
      <p:ext uri="{BB962C8B-B14F-4D97-AF65-F5344CB8AC3E}">
        <p14:creationId xmlns:p14="http://schemas.microsoft.com/office/powerpoint/2010/main" val="143954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DDE9-ED66-479E-9CFE-8022E00D94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907CFD-18B8-46C3-A4EB-CC6A02578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A6583-8DFC-4740-8384-A98F59431054}"/>
              </a:ext>
            </a:extLst>
          </p:cNvPr>
          <p:cNvSpPr>
            <a:spLocks noGrp="1"/>
          </p:cNvSpPr>
          <p:nvPr>
            <p:ph type="dt" sz="half" idx="10"/>
          </p:nvPr>
        </p:nvSpPr>
        <p:spPr/>
        <p:txBody>
          <a:bodyPr/>
          <a:lstStyle/>
          <a:p>
            <a:fld id="{E9D63335-736E-4F6B-8941-5888BD819D66}" type="datetimeFigureOut">
              <a:rPr lang="en-US" smtClean="0"/>
              <a:t>5/19/2022</a:t>
            </a:fld>
            <a:endParaRPr lang="en-US"/>
          </a:p>
        </p:txBody>
      </p:sp>
      <p:sp>
        <p:nvSpPr>
          <p:cNvPr id="5" name="Footer Placeholder 4">
            <a:extLst>
              <a:ext uri="{FF2B5EF4-FFF2-40B4-BE49-F238E27FC236}">
                <a16:creationId xmlns:a16="http://schemas.microsoft.com/office/drawing/2014/main" id="{EEA96E43-B989-415B-9D18-291AE1884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0585D-2989-4E9E-BD33-97F7F00BA796}"/>
              </a:ext>
            </a:extLst>
          </p:cNvPr>
          <p:cNvSpPr>
            <a:spLocks noGrp="1"/>
          </p:cNvSpPr>
          <p:nvPr>
            <p:ph type="sldNum" sz="quarter" idx="12"/>
          </p:nvPr>
        </p:nvSpPr>
        <p:spPr/>
        <p:txBody>
          <a:bodyPr/>
          <a:lstStyle/>
          <a:p>
            <a:fld id="{770C817B-7D04-4F31-9D21-925A57AF1EC8}" type="slidenum">
              <a:rPr lang="en-US" smtClean="0"/>
              <a:t>‹#›</a:t>
            </a:fld>
            <a:endParaRPr lang="en-US"/>
          </a:p>
        </p:txBody>
      </p:sp>
    </p:spTree>
    <p:extLst>
      <p:ext uri="{BB962C8B-B14F-4D97-AF65-F5344CB8AC3E}">
        <p14:creationId xmlns:p14="http://schemas.microsoft.com/office/powerpoint/2010/main" val="394960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ADAE0-2B14-40A7-B33D-402C94C44C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229552-F098-4C30-A64D-EE16EC7025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4014A-1CFB-47A9-99B3-4220CBAE1B29}"/>
              </a:ext>
            </a:extLst>
          </p:cNvPr>
          <p:cNvSpPr>
            <a:spLocks noGrp="1"/>
          </p:cNvSpPr>
          <p:nvPr>
            <p:ph type="dt" sz="half" idx="10"/>
          </p:nvPr>
        </p:nvSpPr>
        <p:spPr/>
        <p:txBody>
          <a:bodyPr/>
          <a:lstStyle/>
          <a:p>
            <a:fld id="{E9D63335-736E-4F6B-8941-5888BD819D66}" type="datetimeFigureOut">
              <a:rPr lang="en-US" smtClean="0"/>
              <a:t>5/19/2022</a:t>
            </a:fld>
            <a:endParaRPr lang="en-US"/>
          </a:p>
        </p:txBody>
      </p:sp>
      <p:sp>
        <p:nvSpPr>
          <p:cNvPr id="5" name="Footer Placeholder 4">
            <a:extLst>
              <a:ext uri="{FF2B5EF4-FFF2-40B4-BE49-F238E27FC236}">
                <a16:creationId xmlns:a16="http://schemas.microsoft.com/office/drawing/2014/main" id="{9D26BAEC-570E-484F-86CF-F804700F0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348C3-0520-4D1C-9672-11A62DC797C1}"/>
              </a:ext>
            </a:extLst>
          </p:cNvPr>
          <p:cNvSpPr>
            <a:spLocks noGrp="1"/>
          </p:cNvSpPr>
          <p:nvPr>
            <p:ph type="sldNum" sz="quarter" idx="12"/>
          </p:nvPr>
        </p:nvSpPr>
        <p:spPr/>
        <p:txBody>
          <a:bodyPr/>
          <a:lstStyle/>
          <a:p>
            <a:fld id="{770C817B-7D04-4F31-9D21-925A57AF1EC8}" type="slidenum">
              <a:rPr lang="en-US" smtClean="0"/>
              <a:t>‹#›</a:t>
            </a:fld>
            <a:endParaRPr lang="en-US"/>
          </a:p>
        </p:txBody>
      </p:sp>
    </p:spTree>
    <p:extLst>
      <p:ext uri="{BB962C8B-B14F-4D97-AF65-F5344CB8AC3E}">
        <p14:creationId xmlns:p14="http://schemas.microsoft.com/office/powerpoint/2010/main" val="70193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48A8-7A96-457D-9335-736121155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E5F14-B11F-44AF-82EF-76487DC5B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5876D-95FA-4311-9E34-2A7E2EF73319}"/>
              </a:ext>
            </a:extLst>
          </p:cNvPr>
          <p:cNvSpPr>
            <a:spLocks noGrp="1"/>
          </p:cNvSpPr>
          <p:nvPr>
            <p:ph type="dt" sz="half" idx="10"/>
          </p:nvPr>
        </p:nvSpPr>
        <p:spPr/>
        <p:txBody>
          <a:bodyPr/>
          <a:lstStyle/>
          <a:p>
            <a:fld id="{E9D63335-736E-4F6B-8941-5888BD819D66}" type="datetimeFigureOut">
              <a:rPr lang="en-US" smtClean="0"/>
              <a:t>5/19/2022</a:t>
            </a:fld>
            <a:endParaRPr lang="en-US"/>
          </a:p>
        </p:txBody>
      </p:sp>
      <p:sp>
        <p:nvSpPr>
          <p:cNvPr id="5" name="Footer Placeholder 4">
            <a:extLst>
              <a:ext uri="{FF2B5EF4-FFF2-40B4-BE49-F238E27FC236}">
                <a16:creationId xmlns:a16="http://schemas.microsoft.com/office/drawing/2014/main" id="{A4ADF95E-9318-42E6-BFC6-A7044883C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3AACC-B43D-4857-B45B-3189A798E87D}"/>
              </a:ext>
            </a:extLst>
          </p:cNvPr>
          <p:cNvSpPr>
            <a:spLocks noGrp="1"/>
          </p:cNvSpPr>
          <p:nvPr>
            <p:ph type="sldNum" sz="quarter" idx="12"/>
          </p:nvPr>
        </p:nvSpPr>
        <p:spPr/>
        <p:txBody>
          <a:bodyPr/>
          <a:lstStyle/>
          <a:p>
            <a:fld id="{770C817B-7D04-4F31-9D21-925A57AF1EC8}" type="slidenum">
              <a:rPr lang="en-US" smtClean="0"/>
              <a:t>‹#›</a:t>
            </a:fld>
            <a:endParaRPr lang="en-US"/>
          </a:p>
        </p:txBody>
      </p:sp>
    </p:spTree>
    <p:extLst>
      <p:ext uri="{BB962C8B-B14F-4D97-AF65-F5344CB8AC3E}">
        <p14:creationId xmlns:p14="http://schemas.microsoft.com/office/powerpoint/2010/main" val="131172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21B0-5887-4500-A170-5F47F521BD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15D53-63B8-4C35-9CED-377E6FBFD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ED20C1-2B3C-4D95-AF93-D6DCF166D336}"/>
              </a:ext>
            </a:extLst>
          </p:cNvPr>
          <p:cNvSpPr>
            <a:spLocks noGrp="1"/>
          </p:cNvSpPr>
          <p:nvPr>
            <p:ph type="dt" sz="half" idx="10"/>
          </p:nvPr>
        </p:nvSpPr>
        <p:spPr/>
        <p:txBody>
          <a:bodyPr/>
          <a:lstStyle/>
          <a:p>
            <a:fld id="{E9D63335-736E-4F6B-8941-5888BD819D66}" type="datetimeFigureOut">
              <a:rPr lang="en-US" smtClean="0"/>
              <a:t>5/19/2022</a:t>
            </a:fld>
            <a:endParaRPr lang="en-US"/>
          </a:p>
        </p:txBody>
      </p:sp>
      <p:sp>
        <p:nvSpPr>
          <p:cNvPr id="5" name="Footer Placeholder 4">
            <a:extLst>
              <a:ext uri="{FF2B5EF4-FFF2-40B4-BE49-F238E27FC236}">
                <a16:creationId xmlns:a16="http://schemas.microsoft.com/office/drawing/2014/main" id="{9C05AD63-D06E-424B-8EFD-A6D94565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A9D1A-230D-4749-93D1-A51E856D4E82}"/>
              </a:ext>
            </a:extLst>
          </p:cNvPr>
          <p:cNvSpPr>
            <a:spLocks noGrp="1"/>
          </p:cNvSpPr>
          <p:nvPr>
            <p:ph type="sldNum" sz="quarter" idx="12"/>
          </p:nvPr>
        </p:nvSpPr>
        <p:spPr/>
        <p:txBody>
          <a:bodyPr/>
          <a:lstStyle/>
          <a:p>
            <a:fld id="{770C817B-7D04-4F31-9D21-925A57AF1EC8}" type="slidenum">
              <a:rPr lang="en-US" smtClean="0"/>
              <a:t>‹#›</a:t>
            </a:fld>
            <a:endParaRPr lang="en-US"/>
          </a:p>
        </p:txBody>
      </p:sp>
    </p:spTree>
    <p:extLst>
      <p:ext uri="{BB962C8B-B14F-4D97-AF65-F5344CB8AC3E}">
        <p14:creationId xmlns:p14="http://schemas.microsoft.com/office/powerpoint/2010/main" val="100672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8D6F-6092-4AE1-BDA5-6214EA759F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620B95-1EEB-4970-B06E-5894008ED5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6CE983-7012-4759-8136-82AE298982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5FAB39-BD6B-4621-8EB4-DE08CBC92930}"/>
              </a:ext>
            </a:extLst>
          </p:cNvPr>
          <p:cNvSpPr>
            <a:spLocks noGrp="1"/>
          </p:cNvSpPr>
          <p:nvPr>
            <p:ph type="dt" sz="half" idx="10"/>
          </p:nvPr>
        </p:nvSpPr>
        <p:spPr/>
        <p:txBody>
          <a:bodyPr/>
          <a:lstStyle/>
          <a:p>
            <a:fld id="{E9D63335-736E-4F6B-8941-5888BD819D66}" type="datetimeFigureOut">
              <a:rPr lang="en-US" smtClean="0"/>
              <a:t>5/19/2022</a:t>
            </a:fld>
            <a:endParaRPr lang="en-US"/>
          </a:p>
        </p:txBody>
      </p:sp>
      <p:sp>
        <p:nvSpPr>
          <p:cNvPr id="6" name="Footer Placeholder 5">
            <a:extLst>
              <a:ext uri="{FF2B5EF4-FFF2-40B4-BE49-F238E27FC236}">
                <a16:creationId xmlns:a16="http://schemas.microsoft.com/office/drawing/2014/main" id="{269FC21B-3EB4-4E1C-9F2D-6EAD33668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A7652-3DC5-48ED-B3CB-BAC9AAB9932B}"/>
              </a:ext>
            </a:extLst>
          </p:cNvPr>
          <p:cNvSpPr>
            <a:spLocks noGrp="1"/>
          </p:cNvSpPr>
          <p:nvPr>
            <p:ph type="sldNum" sz="quarter" idx="12"/>
          </p:nvPr>
        </p:nvSpPr>
        <p:spPr/>
        <p:txBody>
          <a:bodyPr/>
          <a:lstStyle/>
          <a:p>
            <a:fld id="{770C817B-7D04-4F31-9D21-925A57AF1EC8}" type="slidenum">
              <a:rPr lang="en-US" smtClean="0"/>
              <a:t>‹#›</a:t>
            </a:fld>
            <a:endParaRPr lang="en-US"/>
          </a:p>
        </p:txBody>
      </p:sp>
    </p:spTree>
    <p:extLst>
      <p:ext uri="{BB962C8B-B14F-4D97-AF65-F5344CB8AC3E}">
        <p14:creationId xmlns:p14="http://schemas.microsoft.com/office/powerpoint/2010/main" val="145515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E267-B1CD-43F2-AD24-49CFC99290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017193-1433-44A7-8918-5C38B39D8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F37EC6-1A42-4EE9-80A6-9A93C5DB9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461FC-1DDB-4BE0-A22E-6957C1519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58CB1-B7E8-4F8D-9CBA-0B13A721F4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6B571-6FEF-4513-91C4-5F90C92C4717}"/>
              </a:ext>
            </a:extLst>
          </p:cNvPr>
          <p:cNvSpPr>
            <a:spLocks noGrp="1"/>
          </p:cNvSpPr>
          <p:nvPr>
            <p:ph type="dt" sz="half" idx="10"/>
          </p:nvPr>
        </p:nvSpPr>
        <p:spPr/>
        <p:txBody>
          <a:bodyPr/>
          <a:lstStyle/>
          <a:p>
            <a:fld id="{E9D63335-736E-4F6B-8941-5888BD819D66}" type="datetimeFigureOut">
              <a:rPr lang="en-US" smtClean="0"/>
              <a:t>5/19/2022</a:t>
            </a:fld>
            <a:endParaRPr lang="en-US"/>
          </a:p>
        </p:txBody>
      </p:sp>
      <p:sp>
        <p:nvSpPr>
          <p:cNvPr id="8" name="Footer Placeholder 7">
            <a:extLst>
              <a:ext uri="{FF2B5EF4-FFF2-40B4-BE49-F238E27FC236}">
                <a16:creationId xmlns:a16="http://schemas.microsoft.com/office/drawing/2014/main" id="{45611090-1B45-4821-AC03-AA922275C8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0CF438-6AAA-40D5-ABB1-AAEDD2721085}"/>
              </a:ext>
            </a:extLst>
          </p:cNvPr>
          <p:cNvSpPr>
            <a:spLocks noGrp="1"/>
          </p:cNvSpPr>
          <p:nvPr>
            <p:ph type="sldNum" sz="quarter" idx="12"/>
          </p:nvPr>
        </p:nvSpPr>
        <p:spPr/>
        <p:txBody>
          <a:bodyPr/>
          <a:lstStyle/>
          <a:p>
            <a:fld id="{770C817B-7D04-4F31-9D21-925A57AF1EC8}" type="slidenum">
              <a:rPr lang="en-US" smtClean="0"/>
              <a:t>‹#›</a:t>
            </a:fld>
            <a:endParaRPr lang="en-US"/>
          </a:p>
        </p:txBody>
      </p:sp>
    </p:spTree>
    <p:extLst>
      <p:ext uri="{BB962C8B-B14F-4D97-AF65-F5344CB8AC3E}">
        <p14:creationId xmlns:p14="http://schemas.microsoft.com/office/powerpoint/2010/main" val="205712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4B28-7342-428B-9C7A-AC6B77CB06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8C799F-5EDA-4B0E-9C7B-0A8585772CFE}"/>
              </a:ext>
            </a:extLst>
          </p:cNvPr>
          <p:cNvSpPr>
            <a:spLocks noGrp="1"/>
          </p:cNvSpPr>
          <p:nvPr>
            <p:ph type="dt" sz="half" idx="10"/>
          </p:nvPr>
        </p:nvSpPr>
        <p:spPr/>
        <p:txBody>
          <a:bodyPr/>
          <a:lstStyle/>
          <a:p>
            <a:fld id="{E9D63335-736E-4F6B-8941-5888BD819D66}" type="datetimeFigureOut">
              <a:rPr lang="en-US" smtClean="0"/>
              <a:t>5/19/2022</a:t>
            </a:fld>
            <a:endParaRPr lang="en-US"/>
          </a:p>
        </p:txBody>
      </p:sp>
      <p:sp>
        <p:nvSpPr>
          <p:cNvPr id="4" name="Footer Placeholder 3">
            <a:extLst>
              <a:ext uri="{FF2B5EF4-FFF2-40B4-BE49-F238E27FC236}">
                <a16:creationId xmlns:a16="http://schemas.microsoft.com/office/drawing/2014/main" id="{4F0C1EBA-077D-42D2-A98D-23C35B52BB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705E83-380E-48D0-9F6B-4CDBAF41975B}"/>
              </a:ext>
            </a:extLst>
          </p:cNvPr>
          <p:cNvSpPr>
            <a:spLocks noGrp="1"/>
          </p:cNvSpPr>
          <p:nvPr>
            <p:ph type="sldNum" sz="quarter" idx="12"/>
          </p:nvPr>
        </p:nvSpPr>
        <p:spPr/>
        <p:txBody>
          <a:bodyPr/>
          <a:lstStyle/>
          <a:p>
            <a:fld id="{770C817B-7D04-4F31-9D21-925A57AF1EC8}" type="slidenum">
              <a:rPr lang="en-US" smtClean="0"/>
              <a:t>‹#›</a:t>
            </a:fld>
            <a:endParaRPr lang="en-US"/>
          </a:p>
        </p:txBody>
      </p:sp>
    </p:spTree>
    <p:extLst>
      <p:ext uri="{BB962C8B-B14F-4D97-AF65-F5344CB8AC3E}">
        <p14:creationId xmlns:p14="http://schemas.microsoft.com/office/powerpoint/2010/main" val="114445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7FFECD-CB63-4483-A565-A73091415869}"/>
              </a:ext>
            </a:extLst>
          </p:cNvPr>
          <p:cNvSpPr>
            <a:spLocks noGrp="1"/>
          </p:cNvSpPr>
          <p:nvPr>
            <p:ph type="dt" sz="half" idx="10"/>
          </p:nvPr>
        </p:nvSpPr>
        <p:spPr/>
        <p:txBody>
          <a:bodyPr/>
          <a:lstStyle/>
          <a:p>
            <a:fld id="{E9D63335-736E-4F6B-8941-5888BD819D66}" type="datetimeFigureOut">
              <a:rPr lang="en-US" smtClean="0"/>
              <a:t>5/19/2022</a:t>
            </a:fld>
            <a:endParaRPr lang="en-US"/>
          </a:p>
        </p:txBody>
      </p:sp>
      <p:sp>
        <p:nvSpPr>
          <p:cNvPr id="3" name="Footer Placeholder 2">
            <a:extLst>
              <a:ext uri="{FF2B5EF4-FFF2-40B4-BE49-F238E27FC236}">
                <a16:creationId xmlns:a16="http://schemas.microsoft.com/office/drawing/2014/main" id="{BC44A65C-FAF0-48D5-864B-6BCC2DA7E5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C6F32C-60D9-4B34-9429-2F4EC8242CF6}"/>
              </a:ext>
            </a:extLst>
          </p:cNvPr>
          <p:cNvSpPr>
            <a:spLocks noGrp="1"/>
          </p:cNvSpPr>
          <p:nvPr>
            <p:ph type="sldNum" sz="quarter" idx="12"/>
          </p:nvPr>
        </p:nvSpPr>
        <p:spPr/>
        <p:txBody>
          <a:bodyPr/>
          <a:lstStyle/>
          <a:p>
            <a:fld id="{770C817B-7D04-4F31-9D21-925A57AF1EC8}" type="slidenum">
              <a:rPr lang="en-US" smtClean="0"/>
              <a:t>‹#›</a:t>
            </a:fld>
            <a:endParaRPr lang="en-US"/>
          </a:p>
        </p:txBody>
      </p:sp>
    </p:spTree>
    <p:extLst>
      <p:ext uri="{BB962C8B-B14F-4D97-AF65-F5344CB8AC3E}">
        <p14:creationId xmlns:p14="http://schemas.microsoft.com/office/powerpoint/2010/main" val="26990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1242-5C95-4C89-BA10-4FACF40DD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C99F79-884F-4AA7-A3DE-21C30F84B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C8D58E-414C-40D8-8A7D-069809403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30E36-D9EF-4986-8445-C949CEACD7B9}"/>
              </a:ext>
            </a:extLst>
          </p:cNvPr>
          <p:cNvSpPr>
            <a:spLocks noGrp="1"/>
          </p:cNvSpPr>
          <p:nvPr>
            <p:ph type="dt" sz="half" idx="10"/>
          </p:nvPr>
        </p:nvSpPr>
        <p:spPr/>
        <p:txBody>
          <a:bodyPr/>
          <a:lstStyle/>
          <a:p>
            <a:fld id="{E9D63335-736E-4F6B-8941-5888BD819D66}" type="datetimeFigureOut">
              <a:rPr lang="en-US" smtClean="0"/>
              <a:t>5/19/2022</a:t>
            </a:fld>
            <a:endParaRPr lang="en-US"/>
          </a:p>
        </p:txBody>
      </p:sp>
      <p:sp>
        <p:nvSpPr>
          <p:cNvPr id="6" name="Footer Placeholder 5">
            <a:extLst>
              <a:ext uri="{FF2B5EF4-FFF2-40B4-BE49-F238E27FC236}">
                <a16:creationId xmlns:a16="http://schemas.microsoft.com/office/drawing/2014/main" id="{D982EC08-C952-45C9-92F6-7DB03708B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2F6BA-F51D-4E31-BA7A-D29F7AD04911}"/>
              </a:ext>
            </a:extLst>
          </p:cNvPr>
          <p:cNvSpPr>
            <a:spLocks noGrp="1"/>
          </p:cNvSpPr>
          <p:nvPr>
            <p:ph type="sldNum" sz="quarter" idx="12"/>
          </p:nvPr>
        </p:nvSpPr>
        <p:spPr/>
        <p:txBody>
          <a:bodyPr/>
          <a:lstStyle/>
          <a:p>
            <a:fld id="{770C817B-7D04-4F31-9D21-925A57AF1EC8}" type="slidenum">
              <a:rPr lang="en-US" smtClean="0"/>
              <a:t>‹#›</a:t>
            </a:fld>
            <a:endParaRPr lang="en-US"/>
          </a:p>
        </p:txBody>
      </p:sp>
    </p:spTree>
    <p:extLst>
      <p:ext uri="{BB962C8B-B14F-4D97-AF65-F5344CB8AC3E}">
        <p14:creationId xmlns:p14="http://schemas.microsoft.com/office/powerpoint/2010/main" val="839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B655-2487-4962-8C9D-3B8652689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BCFC1-63E4-4308-8A7A-12C0E2C3B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93575C-0D64-42CC-9ACB-2976C84F2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0111FD-E1B7-4F3C-9B81-6A8A4C426F4F}"/>
              </a:ext>
            </a:extLst>
          </p:cNvPr>
          <p:cNvSpPr>
            <a:spLocks noGrp="1"/>
          </p:cNvSpPr>
          <p:nvPr>
            <p:ph type="dt" sz="half" idx="10"/>
          </p:nvPr>
        </p:nvSpPr>
        <p:spPr/>
        <p:txBody>
          <a:bodyPr/>
          <a:lstStyle/>
          <a:p>
            <a:fld id="{E9D63335-736E-4F6B-8941-5888BD819D66}" type="datetimeFigureOut">
              <a:rPr lang="en-US" smtClean="0"/>
              <a:t>5/19/2022</a:t>
            </a:fld>
            <a:endParaRPr lang="en-US"/>
          </a:p>
        </p:txBody>
      </p:sp>
      <p:sp>
        <p:nvSpPr>
          <p:cNvPr id="6" name="Footer Placeholder 5">
            <a:extLst>
              <a:ext uri="{FF2B5EF4-FFF2-40B4-BE49-F238E27FC236}">
                <a16:creationId xmlns:a16="http://schemas.microsoft.com/office/drawing/2014/main" id="{9176B29A-54E9-4B0F-966D-4EA8890BC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B258D-1F4F-4271-AD34-991738374AA8}"/>
              </a:ext>
            </a:extLst>
          </p:cNvPr>
          <p:cNvSpPr>
            <a:spLocks noGrp="1"/>
          </p:cNvSpPr>
          <p:nvPr>
            <p:ph type="sldNum" sz="quarter" idx="12"/>
          </p:nvPr>
        </p:nvSpPr>
        <p:spPr/>
        <p:txBody>
          <a:bodyPr/>
          <a:lstStyle/>
          <a:p>
            <a:fld id="{770C817B-7D04-4F31-9D21-925A57AF1EC8}" type="slidenum">
              <a:rPr lang="en-US" smtClean="0"/>
              <a:t>‹#›</a:t>
            </a:fld>
            <a:endParaRPr lang="en-US"/>
          </a:p>
        </p:txBody>
      </p:sp>
    </p:spTree>
    <p:extLst>
      <p:ext uri="{BB962C8B-B14F-4D97-AF65-F5344CB8AC3E}">
        <p14:creationId xmlns:p14="http://schemas.microsoft.com/office/powerpoint/2010/main" val="16787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2ACC7-6AF4-4DB5-9000-BB3FBFA1F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649CB2-BCC6-4225-AF8D-B5F9BA5BC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4DAA1-37FD-48B2-979E-2DAC328E8A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63335-736E-4F6B-8941-5888BD819D66}" type="datetimeFigureOut">
              <a:rPr lang="en-US" smtClean="0"/>
              <a:t>5/19/2022</a:t>
            </a:fld>
            <a:endParaRPr lang="en-US"/>
          </a:p>
        </p:txBody>
      </p:sp>
      <p:sp>
        <p:nvSpPr>
          <p:cNvPr id="5" name="Footer Placeholder 4">
            <a:extLst>
              <a:ext uri="{FF2B5EF4-FFF2-40B4-BE49-F238E27FC236}">
                <a16:creationId xmlns:a16="http://schemas.microsoft.com/office/drawing/2014/main" id="{A040C961-0CD0-43A5-B3A1-76373C1250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CF5901-27EA-4FA9-B2D7-E89035703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C817B-7D04-4F31-9D21-925A57AF1EC8}" type="slidenum">
              <a:rPr lang="en-US" smtClean="0"/>
              <a:t>‹#›</a:t>
            </a:fld>
            <a:endParaRPr lang="en-US"/>
          </a:p>
        </p:txBody>
      </p:sp>
    </p:spTree>
    <p:extLst>
      <p:ext uri="{BB962C8B-B14F-4D97-AF65-F5344CB8AC3E}">
        <p14:creationId xmlns:p14="http://schemas.microsoft.com/office/powerpoint/2010/main" val="253051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aterfrontpropertylaw.com/blog/posts/what-next-the-derelict-vessel-left-in-the-waters-at-your-home-or-busines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waterfrontpropertylaw.com/blog/posts/control-bay-river-creek-seashore-on-waterfront-proper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55820"/>
            <a:ext cx="7772400" cy="762000"/>
          </a:xfrm>
          <a:ln>
            <a:solidFill>
              <a:schemeClr val="bg1"/>
            </a:solidFill>
          </a:ln>
        </p:spPr>
        <p:txBody>
          <a:bodyPr>
            <a:noAutofit/>
          </a:bodyPr>
          <a:lstStyle/>
          <a:p>
            <a:r>
              <a:rPr lang="en-US" sz="3400" b="1" dirty="0">
                <a:solidFill>
                  <a:schemeClr val="tx2"/>
                </a:solidFill>
              </a:rPr>
              <a:t>What to do About Bad Actors Causing Trouble on the Water</a:t>
            </a:r>
          </a:p>
        </p:txBody>
      </p:sp>
      <p:sp>
        <p:nvSpPr>
          <p:cNvPr id="3" name="Subtitle 2"/>
          <p:cNvSpPr>
            <a:spLocks noGrp="1"/>
          </p:cNvSpPr>
          <p:nvPr>
            <p:ph type="subTitle" idx="1"/>
          </p:nvPr>
        </p:nvSpPr>
        <p:spPr>
          <a:xfrm>
            <a:off x="2868155" y="4993561"/>
            <a:ext cx="6400800" cy="533400"/>
          </a:xfrm>
        </p:spPr>
        <p:txBody>
          <a:bodyPr>
            <a:normAutofit/>
          </a:bodyPr>
          <a:lstStyle/>
          <a:p>
            <a:r>
              <a:rPr lang="en-US" sz="2200" b="1" dirty="0">
                <a:solidFill>
                  <a:schemeClr val="bg2">
                    <a:lumMod val="75000"/>
                  </a:schemeClr>
                </a:solidFill>
              </a:rPr>
              <a:t>May 19, 2022</a:t>
            </a:r>
          </a:p>
          <a:p>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1000"/>
            <a:ext cx="9144000" cy="4364736"/>
          </a:xfrm>
          <a:prstGeom prst="rect">
            <a:avLst/>
          </a:prstGeom>
        </p:spPr>
      </p:pic>
      <p:pic>
        <p:nvPicPr>
          <p:cNvPr id="7" name="Picture 6" descr="Logo&#10;&#10;Description automatically generated">
            <a:extLst>
              <a:ext uri="{FF2B5EF4-FFF2-40B4-BE49-F238E27FC236}">
                <a16:creationId xmlns:a16="http://schemas.microsoft.com/office/drawing/2014/main" id="{44F444EC-6589-4A09-8101-AECB523CD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1" y="5435601"/>
            <a:ext cx="2383509" cy="1092625"/>
          </a:xfrm>
          <a:prstGeom prst="rect">
            <a:avLst/>
          </a:prstGeom>
        </p:spPr>
      </p:pic>
      <p:pic>
        <p:nvPicPr>
          <p:cNvPr id="9" name="Picture 8" descr="Logo, company name&#10;&#10;Description automatically generated">
            <a:extLst>
              <a:ext uri="{FF2B5EF4-FFF2-40B4-BE49-F238E27FC236}">
                <a16:creationId xmlns:a16="http://schemas.microsoft.com/office/drawing/2014/main" id="{E5F23F88-39F0-4F70-9FB5-D6AB84BC3A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290" y="5626101"/>
            <a:ext cx="3826515" cy="777407"/>
          </a:xfrm>
          <a:prstGeom prst="rect">
            <a:avLst/>
          </a:prstGeom>
        </p:spPr>
      </p:pic>
      <p:sp>
        <p:nvSpPr>
          <p:cNvPr id="4" name="TextBox 3">
            <a:extLst>
              <a:ext uri="{FF2B5EF4-FFF2-40B4-BE49-F238E27FC236}">
                <a16:creationId xmlns:a16="http://schemas.microsoft.com/office/drawing/2014/main" id="{7A0F0DB7-4CDA-46E7-BFFF-3A7D027FC0D4}"/>
              </a:ext>
            </a:extLst>
          </p:cNvPr>
          <p:cNvSpPr txBox="1"/>
          <p:nvPr/>
        </p:nvSpPr>
        <p:spPr>
          <a:xfrm>
            <a:off x="4533900" y="6601788"/>
            <a:ext cx="3670300" cy="246221"/>
          </a:xfrm>
          <a:prstGeom prst="rect">
            <a:avLst/>
          </a:prstGeom>
          <a:noFill/>
        </p:spPr>
        <p:txBody>
          <a:bodyPr wrap="square" rtlCol="0">
            <a:spAutoFit/>
          </a:bodyPr>
          <a:lstStyle/>
          <a:p>
            <a:pPr lvl="0"/>
            <a:r>
              <a:rPr lang="en-US" sz="1000" dirty="0">
                <a:solidFill>
                  <a:srgbClr val="E7E6E6">
                    <a:lumMod val="75000"/>
                  </a:srgbClr>
                </a:solidFill>
              </a:rPr>
              <a:t>All content copyright © 2021. James T. Lang. All rights reserved.</a:t>
            </a:r>
          </a:p>
        </p:txBody>
      </p:sp>
    </p:spTree>
    <p:extLst>
      <p:ext uri="{BB962C8B-B14F-4D97-AF65-F5344CB8AC3E}">
        <p14:creationId xmlns:p14="http://schemas.microsoft.com/office/powerpoint/2010/main" val="160087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9A5F-2A12-4B7F-9E79-D056D47B25F0}"/>
              </a:ext>
            </a:extLst>
          </p:cNvPr>
          <p:cNvSpPr>
            <a:spLocks noGrp="1"/>
          </p:cNvSpPr>
          <p:nvPr>
            <p:ph type="title"/>
          </p:nvPr>
        </p:nvSpPr>
        <p:spPr/>
        <p:txBody>
          <a:bodyPr/>
          <a:lstStyle/>
          <a:p>
            <a:r>
              <a:rPr lang="en-US" dirty="0"/>
              <a:t>Reckless Operation of Boat or Jet Ski (2 of 3)</a:t>
            </a:r>
          </a:p>
        </p:txBody>
      </p:sp>
      <p:sp>
        <p:nvSpPr>
          <p:cNvPr id="3" name="Content Placeholder 2">
            <a:extLst>
              <a:ext uri="{FF2B5EF4-FFF2-40B4-BE49-F238E27FC236}">
                <a16:creationId xmlns:a16="http://schemas.microsoft.com/office/drawing/2014/main" id="{7CDFE469-1793-477A-A69D-42FC0FF8BFBF}"/>
              </a:ext>
            </a:extLst>
          </p:cNvPr>
          <p:cNvSpPr>
            <a:spLocks noGrp="1"/>
          </p:cNvSpPr>
          <p:nvPr>
            <p:ph idx="1"/>
          </p:nvPr>
        </p:nvSpPr>
        <p:spPr/>
        <p:txBody>
          <a:bodyPr>
            <a:normAutofit lnSpcReduction="10000"/>
          </a:bodyPr>
          <a:lstStyle/>
          <a:p>
            <a:r>
              <a:rPr lang="en-US" dirty="0"/>
              <a:t>Inland Navigation Rules apply to every vessel on the navigable waters of the U.S. shoreward of navigational demarcation lines that separate the high seas from the inland waters (33 C.F.R. pt. 83)</a:t>
            </a:r>
          </a:p>
          <a:p>
            <a:pPr lvl="1"/>
            <a:r>
              <a:rPr lang="en-US" dirty="0"/>
              <a:t>Inland Rule 5:  Look-out</a:t>
            </a:r>
          </a:p>
          <a:p>
            <a:pPr lvl="1"/>
            <a:r>
              <a:rPr lang="en-US" dirty="0"/>
              <a:t>Inland Rule 6:  Safe speed</a:t>
            </a:r>
          </a:p>
          <a:p>
            <a:pPr lvl="1"/>
            <a:r>
              <a:rPr lang="en-US" dirty="0"/>
              <a:t>Inland Rule 7:  Risk of collision</a:t>
            </a:r>
          </a:p>
          <a:p>
            <a:pPr lvl="1"/>
            <a:r>
              <a:rPr lang="en-US" dirty="0"/>
              <a:t>Inland Rule 8:  Action to avoid </a:t>
            </a:r>
            <a:r>
              <a:rPr lang="en-US" dirty="0" err="1"/>
              <a:t>collison</a:t>
            </a:r>
            <a:endParaRPr lang="en-US" dirty="0"/>
          </a:p>
          <a:p>
            <a:r>
              <a:rPr lang="en-US" dirty="0"/>
              <a:t>33 U.S.C. 2072</a:t>
            </a:r>
          </a:p>
          <a:p>
            <a:pPr lvl="1"/>
            <a:r>
              <a:rPr lang="en-US" dirty="0"/>
              <a:t>Whoever operates a vessel in violation of this chapter is liable to a civil penalty of not more than $5,000</a:t>
            </a:r>
          </a:p>
          <a:p>
            <a:r>
              <a:rPr lang="en-US" dirty="0"/>
              <a:t>USCG responsible for enforcing</a:t>
            </a:r>
          </a:p>
          <a:p>
            <a:endParaRPr lang="en-US" dirty="0"/>
          </a:p>
        </p:txBody>
      </p:sp>
    </p:spTree>
    <p:extLst>
      <p:ext uri="{BB962C8B-B14F-4D97-AF65-F5344CB8AC3E}">
        <p14:creationId xmlns:p14="http://schemas.microsoft.com/office/powerpoint/2010/main" val="308499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9A018-5213-4D2E-B942-606650775FDA}"/>
              </a:ext>
            </a:extLst>
          </p:cNvPr>
          <p:cNvSpPr>
            <a:spLocks noGrp="1"/>
          </p:cNvSpPr>
          <p:nvPr>
            <p:ph type="title"/>
          </p:nvPr>
        </p:nvSpPr>
        <p:spPr/>
        <p:txBody>
          <a:bodyPr/>
          <a:lstStyle/>
          <a:p>
            <a:pPr algn="ctr"/>
            <a:r>
              <a:rPr lang="en-US" dirty="0"/>
              <a:t>Reckless Operation of Boat or Jet Ski (3 of 3)</a:t>
            </a:r>
          </a:p>
        </p:txBody>
      </p:sp>
      <p:sp>
        <p:nvSpPr>
          <p:cNvPr id="3" name="Content Placeholder 2">
            <a:extLst>
              <a:ext uri="{FF2B5EF4-FFF2-40B4-BE49-F238E27FC236}">
                <a16:creationId xmlns:a16="http://schemas.microsoft.com/office/drawing/2014/main" id="{EB22604A-CEF9-4DB1-A552-1A1D4F8FF31A}"/>
              </a:ext>
            </a:extLst>
          </p:cNvPr>
          <p:cNvSpPr>
            <a:spLocks noGrp="1"/>
          </p:cNvSpPr>
          <p:nvPr>
            <p:ph idx="1"/>
          </p:nvPr>
        </p:nvSpPr>
        <p:spPr/>
        <p:txBody>
          <a:bodyPr>
            <a:normAutofit/>
          </a:bodyPr>
          <a:lstStyle/>
          <a:p>
            <a:r>
              <a:rPr lang="en-US" dirty="0"/>
              <a:t>Va. Code 29.1-744.3</a:t>
            </a:r>
          </a:p>
          <a:p>
            <a:pPr lvl="1"/>
            <a:r>
              <a:rPr lang="en-US" dirty="0"/>
              <a:t>Unlawful to operate motorboat (except personal watercraft) at speed greater than slowest possible when within 50’ of structure or person in the water (class 4 misdemeanor = $250)</a:t>
            </a:r>
          </a:p>
          <a:p>
            <a:r>
              <a:rPr lang="en-US" dirty="0"/>
              <a:t>Va. Code 29.1-739</a:t>
            </a:r>
          </a:p>
          <a:p>
            <a:pPr lvl="1"/>
            <a:r>
              <a:rPr lang="en-US" dirty="0"/>
              <a:t>Must stop and render assistance if involved in a collision</a:t>
            </a:r>
          </a:p>
          <a:p>
            <a:pPr lvl="1"/>
            <a:r>
              <a:rPr lang="en-US" dirty="0"/>
              <a:t>Must give name, address and ID of vessel</a:t>
            </a:r>
          </a:p>
          <a:p>
            <a:r>
              <a:rPr lang="en-US" dirty="0"/>
              <a:t>Va. Code 29.1-740:  Penalty if fail to stop and render assistance</a:t>
            </a:r>
          </a:p>
          <a:p>
            <a:pPr lvl="1"/>
            <a:r>
              <a:rPr lang="en-US" dirty="0"/>
              <a:t>Class 6 felony if serious injury/death (1 to 5 years/$2500)</a:t>
            </a:r>
          </a:p>
          <a:p>
            <a:pPr lvl="1"/>
            <a:r>
              <a:rPr lang="en-US" dirty="0"/>
              <a:t>Class 1 misdemeanor if property damage only (12 months/$2500)</a:t>
            </a:r>
          </a:p>
          <a:p>
            <a:pPr lvl="1"/>
            <a:endParaRPr lang="en-US" dirty="0"/>
          </a:p>
        </p:txBody>
      </p:sp>
    </p:spTree>
    <p:extLst>
      <p:ext uri="{BB962C8B-B14F-4D97-AF65-F5344CB8AC3E}">
        <p14:creationId xmlns:p14="http://schemas.microsoft.com/office/powerpoint/2010/main" val="2323490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34B9-7219-4F1B-9055-1E4F213EC66A}"/>
              </a:ext>
            </a:extLst>
          </p:cNvPr>
          <p:cNvSpPr>
            <a:spLocks noGrp="1"/>
          </p:cNvSpPr>
          <p:nvPr>
            <p:ph type="title"/>
          </p:nvPr>
        </p:nvSpPr>
        <p:spPr/>
        <p:txBody>
          <a:bodyPr>
            <a:normAutofit fontScale="90000"/>
          </a:bodyPr>
          <a:lstStyle/>
          <a:p>
            <a:pPr algn="ctr"/>
            <a:br>
              <a:rPr lang="en-US" dirty="0"/>
            </a:br>
            <a:r>
              <a:rPr lang="en-US" dirty="0"/>
              <a:t>Wake Damage</a:t>
            </a:r>
            <a:br>
              <a:rPr lang="en-US" dirty="0"/>
            </a:br>
            <a:endParaRPr lang="en-US" dirty="0"/>
          </a:p>
        </p:txBody>
      </p:sp>
      <p:sp>
        <p:nvSpPr>
          <p:cNvPr id="3" name="Content Placeholder 2">
            <a:extLst>
              <a:ext uri="{FF2B5EF4-FFF2-40B4-BE49-F238E27FC236}">
                <a16:creationId xmlns:a16="http://schemas.microsoft.com/office/drawing/2014/main" id="{7C8D1A2A-811E-4D7D-BA13-DC781217F899}"/>
              </a:ext>
            </a:extLst>
          </p:cNvPr>
          <p:cNvSpPr>
            <a:spLocks noGrp="1"/>
          </p:cNvSpPr>
          <p:nvPr>
            <p:ph idx="1"/>
          </p:nvPr>
        </p:nvSpPr>
        <p:spPr/>
        <p:txBody>
          <a:bodyPr>
            <a:normAutofit/>
          </a:bodyPr>
          <a:lstStyle/>
          <a:p>
            <a:r>
              <a:rPr lang="en-US" dirty="0"/>
              <a:t>Va. Code 29.1-744(D) &amp; (E)</a:t>
            </a:r>
          </a:p>
          <a:p>
            <a:pPr lvl="1"/>
            <a:r>
              <a:rPr lang="en-US" dirty="0"/>
              <a:t>Placement and removal of “No Wake” buoys</a:t>
            </a:r>
          </a:p>
          <a:p>
            <a:pPr lvl="1"/>
            <a:r>
              <a:rPr lang="en-US" dirty="0"/>
              <a:t>Misdemeanor to violate “No Wake” zone</a:t>
            </a:r>
          </a:p>
          <a:p>
            <a:r>
              <a:rPr lang="en-US" dirty="0"/>
              <a:t>Civil matter</a:t>
            </a:r>
          </a:p>
          <a:p>
            <a:pPr lvl="1"/>
            <a:r>
              <a:rPr lang="en-US" dirty="0"/>
              <a:t>Inland Rule 5:  “Every vessel shall at all times maintain a proper look-out . . . so as to make a full appraisal of the situation”</a:t>
            </a:r>
          </a:p>
          <a:p>
            <a:pPr lvl="1"/>
            <a:r>
              <a:rPr lang="en-US" dirty="0"/>
              <a:t>Waterfront Property Law team at Pender &amp; Coward can assist</a:t>
            </a:r>
          </a:p>
          <a:p>
            <a:endParaRPr lang="en-US" dirty="0"/>
          </a:p>
        </p:txBody>
      </p:sp>
    </p:spTree>
    <p:extLst>
      <p:ext uri="{BB962C8B-B14F-4D97-AF65-F5344CB8AC3E}">
        <p14:creationId xmlns:p14="http://schemas.microsoft.com/office/powerpoint/2010/main" val="41146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A4837-0478-4B27-9368-C1EF795C2F13}"/>
              </a:ext>
            </a:extLst>
          </p:cNvPr>
          <p:cNvSpPr>
            <a:spLocks noGrp="1"/>
          </p:cNvSpPr>
          <p:nvPr>
            <p:ph type="title"/>
          </p:nvPr>
        </p:nvSpPr>
        <p:spPr/>
        <p:txBody>
          <a:bodyPr>
            <a:normAutofit fontScale="90000"/>
          </a:bodyPr>
          <a:lstStyle/>
          <a:p>
            <a:pPr algn="ctr"/>
            <a:br>
              <a:rPr lang="en-US" dirty="0"/>
            </a:br>
            <a:r>
              <a:rPr lang="en-US" dirty="0"/>
              <a:t>Boating Under the Influence</a:t>
            </a:r>
            <a:br>
              <a:rPr lang="en-US" dirty="0"/>
            </a:br>
            <a:endParaRPr lang="en-US" dirty="0"/>
          </a:p>
        </p:txBody>
      </p:sp>
      <p:sp>
        <p:nvSpPr>
          <p:cNvPr id="3" name="Content Placeholder 2">
            <a:extLst>
              <a:ext uri="{FF2B5EF4-FFF2-40B4-BE49-F238E27FC236}">
                <a16:creationId xmlns:a16="http://schemas.microsoft.com/office/drawing/2014/main" id="{AD524A5C-CC13-4976-A186-97B0A28D3AC0}"/>
              </a:ext>
            </a:extLst>
          </p:cNvPr>
          <p:cNvSpPr>
            <a:spLocks noGrp="1"/>
          </p:cNvSpPr>
          <p:nvPr>
            <p:ph idx="1"/>
          </p:nvPr>
        </p:nvSpPr>
        <p:spPr/>
        <p:txBody>
          <a:bodyPr/>
          <a:lstStyle/>
          <a:p>
            <a:r>
              <a:rPr lang="en-US" dirty="0"/>
              <a:t>Va. Code 29.1-738(B)</a:t>
            </a:r>
          </a:p>
          <a:p>
            <a:pPr lvl="1"/>
            <a:r>
              <a:rPr lang="en-US" dirty="0"/>
              <a:t>Called “BUI”</a:t>
            </a:r>
          </a:p>
          <a:p>
            <a:pPr lvl="1"/>
            <a:r>
              <a:rPr lang="en-US" dirty="0"/>
              <a:t>Same blood alcohol levels as used for DUI (motor vehicles)</a:t>
            </a:r>
          </a:p>
          <a:p>
            <a:pPr lvl="1"/>
            <a:r>
              <a:rPr lang="en-US" dirty="0"/>
              <a:t>Narcotic drug</a:t>
            </a:r>
          </a:p>
          <a:p>
            <a:pPr lvl="1"/>
            <a:r>
              <a:rPr lang="en-US" dirty="0"/>
              <a:t>Prohibition applies to motorboat which is “underway” and “not at anchor, or made fast to the shore, or aground”</a:t>
            </a:r>
          </a:p>
          <a:p>
            <a:pPr lvl="1"/>
            <a:r>
              <a:rPr lang="en-US" dirty="0"/>
              <a:t>Class 1 misdemeanor (12 months / $2500)</a:t>
            </a:r>
          </a:p>
          <a:p>
            <a:endParaRPr lang="en-US" dirty="0"/>
          </a:p>
        </p:txBody>
      </p:sp>
    </p:spTree>
    <p:extLst>
      <p:ext uri="{BB962C8B-B14F-4D97-AF65-F5344CB8AC3E}">
        <p14:creationId xmlns:p14="http://schemas.microsoft.com/office/powerpoint/2010/main" val="124655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42EC-B0E4-494E-96F7-84FA339CF3EE}"/>
              </a:ext>
            </a:extLst>
          </p:cNvPr>
          <p:cNvSpPr>
            <a:spLocks noGrp="1"/>
          </p:cNvSpPr>
          <p:nvPr>
            <p:ph type="title"/>
          </p:nvPr>
        </p:nvSpPr>
        <p:spPr/>
        <p:txBody>
          <a:bodyPr/>
          <a:lstStyle/>
          <a:p>
            <a:pPr algn="ctr"/>
            <a:r>
              <a:rPr lang="en-US" dirty="0"/>
              <a:t>Noise</a:t>
            </a:r>
          </a:p>
        </p:txBody>
      </p:sp>
      <p:sp>
        <p:nvSpPr>
          <p:cNvPr id="3" name="Content Placeholder 2">
            <a:extLst>
              <a:ext uri="{FF2B5EF4-FFF2-40B4-BE49-F238E27FC236}">
                <a16:creationId xmlns:a16="http://schemas.microsoft.com/office/drawing/2014/main" id="{2FAD3FCB-2B03-4643-8D58-F3B607338478}"/>
              </a:ext>
            </a:extLst>
          </p:cNvPr>
          <p:cNvSpPr>
            <a:spLocks noGrp="1"/>
          </p:cNvSpPr>
          <p:nvPr>
            <p:ph idx="1"/>
          </p:nvPr>
        </p:nvSpPr>
        <p:spPr/>
        <p:txBody>
          <a:bodyPr/>
          <a:lstStyle/>
          <a:p>
            <a:r>
              <a:rPr lang="en-US" dirty="0"/>
              <a:t>Engine noise</a:t>
            </a:r>
          </a:p>
          <a:p>
            <a:pPr lvl="1"/>
            <a:r>
              <a:rPr lang="en-US" dirty="0"/>
              <a:t>Va. Code 29.1-737</a:t>
            </a:r>
          </a:p>
          <a:p>
            <a:pPr lvl="1"/>
            <a:r>
              <a:rPr lang="en-US" dirty="0"/>
              <a:t>The exhaust shall be muffled in a reasonable manner</a:t>
            </a:r>
          </a:p>
          <a:p>
            <a:r>
              <a:rPr lang="en-US" dirty="0"/>
              <a:t>Loud music</a:t>
            </a:r>
          </a:p>
          <a:p>
            <a:pPr lvl="1"/>
            <a:r>
              <a:rPr lang="en-US" dirty="0"/>
              <a:t>VB ordinance (section 23-69)</a:t>
            </a:r>
          </a:p>
          <a:p>
            <a:pPr lvl="1"/>
            <a:r>
              <a:rPr lang="en-US" dirty="0"/>
              <a:t>Between 10pm and 7am</a:t>
            </a:r>
          </a:p>
          <a:p>
            <a:pPr lvl="2"/>
            <a:r>
              <a:rPr lang="en-US" dirty="0"/>
              <a:t>Prohibits sound &gt;55dB received inside residential dwelling</a:t>
            </a:r>
          </a:p>
          <a:p>
            <a:pPr lvl="1"/>
            <a:r>
              <a:rPr lang="en-US" dirty="0"/>
              <a:t>Between 7am and 10pm</a:t>
            </a:r>
          </a:p>
          <a:p>
            <a:pPr lvl="2"/>
            <a:r>
              <a:rPr lang="en-US" dirty="0">
                <a:solidFill>
                  <a:prstClr val="black"/>
                </a:solidFill>
              </a:rPr>
              <a:t>Prohibits sound &gt;65dB received inside residential dwelling</a:t>
            </a:r>
          </a:p>
          <a:p>
            <a:pPr lvl="1"/>
            <a:r>
              <a:rPr lang="en-US" dirty="0">
                <a:solidFill>
                  <a:prstClr val="black"/>
                </a:solidFill>
              </a:rPr>
              <a:t>Class 1 misdemeanor (12 months / $2500)</a:t>
            </a:r>
          </a:p>
          <a:p>
            <a:endParaRPr lang="en-US" dirty="0"/>
          </a:p>
        </p:txBody>
      </p:sp>
    </p:spTree>
    <p:extLst>
      <p:ext uri="{BB962C8B-B14F-4D97-AF65-F5344CB8AC3E}">
        <p14:creationId xmlns:p14="http://schemas.microsoft.com/office/powerpoint/2010/main" val="3847676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6F3B-1D04-40AF-9C58-3E64DC076001}"/>
              </a:ext>
            </a:extLst>
          </p:cNvPr>
          <p:cNvSpPr>
            <a:spLocks noGrp="1"/>
          </p:cNvSpPr>
          <p:nvPr>
            <p:ph type="title"/>
          </p:nvPr>
        </p:nvSpPr>
        <p:spPr/>
        <p:txBody>
          <a:bodyPr/>
          <a:lstStyle/>
          <a:p>
            <a:pPr algn="ctr"/>
            <a:r>
              <a:rPr lang="en-US" dirty="0"/>
              <a:t>Dump Garbage/Discharge Pollution in Water</a:t>
            </a:r>
          </a:p>
        </p:txBody>
      </p:sp>
      <p:sp>
        <p:nvSpPr>
          <p:cNvPr id="3" name="Content Placeholder 2">
            <a:extLst>
              <a:ext uri="{FF2B5EF4-FFF2-40B4-BE49-F238E27FC236}">
                <a16:creationId xmlns:a16="http://schemas.microsoft.com/office/drawing/2014/main" id="{C6C47C02-D550-4DFE-95F4-7F63A32ADA74}"/>
              </a:ext>
            </a:extLst>
          </p:cNvPr>
          <p:cNvSpPr>
            <a:spLocks noGrp="1"/>
          </p:cNvSpPr>
          <p:nvPr>
            <p:ph idx="1"/>
          </p:nvPr>
        </p:nvSpPr>
        <p:spPr/>
        <p:txBody>
          <a:bodyPr>
            <a:normAutofit lnSpcReduction="10000"/>
          </a:bodyPr>
          <a:lstStyle/>
          <a:p>
            <a:r>
              <a:rPr lang="en-US" dirty="0"/>
              <a:t>Va. Code 62.1-44.5(A)(1)</a:t>
            </a:r>
          </a:p>
          <a:p>
            <a:pPr lvl="1"/>
            <a:r>
              <a:rPr lang="en-US" dirty="0"/>
              <a:t>Unlawful to discharge any waste into state waters</a:t>
            </a:r>
          </a:p>
          <a:p>
            <a:pPr lvl="1"/>
            <a:r>
              <a:rPr lang="en-US" dirty="0"/>
              <a:t>Discharger must notify authorities within 24 hours</a:t>
            </a:r>
          </a:p>
          <a:p>
            <a:pPr lvl="1"/>
            <a:r>
              <a:rPr lang="en-US" dirty="0"/>
              <a:t>Stiff penalties (Va. Code 62.1-44.32)</a:t>
            </a:r>
          </a:p>
          <a:p>
            <a:r>
              <a:rPr lang="en-US" dirty="0"/>
              <a:t>VB ordinance (section 6-32)</a:t>
            </a:r>
          </a:p>
          <a:p>
            <a:pPr lvl="1"/>
            <a:r>
              <a:rPr lang="en-US" dirty="0"/>
              <a:t>Unlawful to dump any garbage into water (30 days /  $1,000)</a:t>
            </a:r>
          </a:p>
          <a:p>
            <a:r>
              <a:rPr lang="en-US" dirty="0"/>
              <a:t>Virginia Discharge of Oil into Waters Law </a:t>
            </a:r>
          </a:p>
          <a:p>
            <a:pPr lvl="1"/>
            <a:r>
              <a:rPr lang="en-US" dirty="0"/>
              <a:t>Va. Code 62.1-44.34:18</a:t>
            </a:r>
          </a:p>
          <a:p>
            <a:pPr lvl="2"/>
            <a:r>
              <a:rPr lang="en-US" dirty="0"/>
              <a:t>Discharger liable for cleanup cost and damages suffered by third parties</a:t>
            </a:r>
          </a:p>
          <a:p>
            <a:pPr lvl="1"/>
            <a:r>
              <a:rPr lang="en-US" dirty="0"/>
              <a:t>Va. Code 62.1-44.34:19</a:t>
            </a:r>
          </a:p>
          <a:p>
            <a:pPr lvl="2"/>
            <a:r>
              <a:rPr lang="en-US" dirty="0"/>
              <a:t>Discharger must “immediately” notify authorities of the discharge</a:t>
            </a:r>
          </a:p>
        </p:txBody>
      </p:sp>
    </p:spTree>
    <p:extLst>
      <p:ext uri="{BB962C8B-B14F-4D97-AF65-F5344CB8AC3E}">
        <p14:creationId xmlns:p14="http://schemas.microsoft.com/office/powerpoint/2010/main" val="320075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water, outdoor, transport, boat&#10;&#10;Description automatically generated">
            <a:extLst>
              <a:ext uri="{FF2B5EF4-FFF2-40B4-BE49-F238E27FC236}">
                <a16:creationId xmlns:a16="http://schemas.microsoft.com/office/drawing/2014/main" id="{5ED27528-0F4F-4B62-B0E6-3BE1F5357C14}"/>
              </a:ext>
            </a:extLst>
          </p:cNvPr>
          <p:cNvPicPr>
            <a:picLocks noChangeAspect="1"/>
          </p:cNvPicPr>
          <p:nvPr/>
        </p:nvPicPr>
        <p:blipFill rotWithShape="1">
          <a:blip r:embed="rId2">
            <a:extLst>
              <a:ext uri="{28A0092B-C50C-407E-A947-70E740481C1C}">
                <a14:useLocalDpi xmlns:a14="http://schemas.microsoft.com/office/drawing/2010/main" val="0"/>
              </a:ext>
            </a:extLst>
          </a:blip>
          <a:srcRect b="5436"/>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92D4C-5A07-4200-B99F-E8FA1E8DCE56}"/>
              </a:ext>
            </a:extLst>
          </p:cNvPr>
          <p:cNvSpPr>
            <a:spLocks noGrp="1"/>
          </p:cNvSpPr>
          <p:nvPr>
            <p:ph type="title"/>
          </p:nvPr>
        </p:nvSpPr>
        <p:spPr>
          <a:xfrm>
            <a:off x="7531610" y="365125"/>
            <a:ext cx="3822189" cy="1899912"/>
          </a:xfrm>
        </p:spPr>
        <p:txBody>
          <a:bodyPr>
            <a:normAutofit/>
          </a:bodyPr>
          <a:lstStyle/>
          <a:p>
            <a:r>
              <a:rPr lang="en-US" sz="4000"/>
              <a:t>Abandoned Boats</a:t>
            </a:r>
          </a:p>
        </p:txBody>
      </p:sp>
      <p:sp>
        <p:nvSpPr>
          <p:cNvPr id="9" name="Content Placeholder 8">
            <a:extLst>
              <a:ext uri="{FF2B5EF4-FFF2-40B4-BE49-F238E27FC236}">
                <a16:creationId xmlns:a16="http://schemas.microsoft.com/office/drawing/2014/main" id="{D4DB689E-BD6B-5CAE-2C9F-48FBD5CC3B2F}"/>
              </a:ext>
            </a:extLst>
          </p:cNvPr>
          <p:cNvSpPr>
            <a:spLocks noGrp="1"/>
          </p:cNvSpPr>
          <p:nvPr>
            <p:ph idx="1"/>
          </p:nvPr>
        </p:nvSpPr>
        <p:spPr>
          <a:xfrm>
            <a:off x="7531610" y="2434201"/>
            <a:ext cx="3822189" cy="3742762"/>
          </a:xfrm>
        </p:spPr>
        <p:txBody>
          <a:bodyPr>
            <a:normAutofit lnSpcReduction="10000"/>
          </a:bodyPr>
          <a:lstStyle/>
          <a:p>
            <a:r>
              <a:rPr lang="en-US" sz="2000" dirty="0">
                <a:hlinkClick r:id="rId3"/>
              </a:rPr>
              <a:t>https://www.waterfrontpropertylaw.com/blog/posts/what-next-the-derelict-vessel-left-in-the-waters-at-your-home-or-business/</a:t>
            </a:r>
            <a:endParaRPr lang="en-US" sz="2000" dirty="0"/>
          </a:p>
          <a:p>
            <a:r>
              <a:rPr lang="en-US" sz="2000" dirty="0"/>
              <a:t>Va. Code 29.1-733.25:  Acquiring title to an abandoned watercraft</a:t>
            </a:r>
          </a:p>
          <a:p>
            <a:r>
              <a:rPr lang="en-US" sz="2000" dirty="0"/>
              <a:t>City of Hampton retrieves and disposes</a:t>
            </a:r>
          </a:p>
          <a:p>
            <a:r>
              <a:rPr lang="en-US" sz="2000" dirty="0"/>
              <a:t>VB ordinance (section 6-26):  Class 2 misdemeanor to sink or abandon a vessel  </a:t>
            </a:r>
          </a:p>
        </p:txBody>
      </p:sp>
    </p:spTree>
    <p:extLst>
      <p:ext uri="{BB962C8B-B14F-4D97-AF65-F5344CB8AC3E}">
        <p14:creationId xmlns:p14="http://schemas.microsoft.com/office/powerpoint/2010/main" val="29417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9940" y="3200400"/>
            <a:ext cx="5040660" cy="3303300"/>
          </a:xfrm>
          <a:prstGeom prst="rect">
            <a:avLst/>
          </a:prstGeom>
        </p:spPr>
      </p:pic>
      <p:sp>
        <p:nvSpPr>
          <p:cNvPr id="3" name="TextBox 2"/>
          <p:cNvSpPr txBox="1"/>
          <p:nvPr/>
        </p:nvSpPr>
        <p:spPr>
          <a:xfrm>
            <a:off x="3276600" y="685801"/>
            <a:ext cx="5638800" cy="2062103"/>
          </a:xfrm>
          <a:prstGeom prst="rect">
            <a:avLst/>
          </a:prstGeom>
          <a:noFill/>
        </p:spPr>
        <p:txBody>
          <a:bodyPr wrap="square" rtlCol="0">
            <a:spAutoFit/>
          </a:bodyPr>
          <a:lstStyle/>
          <a:p>
            <a:pPr algn="ctr"/>
            <a:r>
              <a:rPr lang="en-US" sz="5400" dirty="0">
                <a:solidFill>
                  <a:schemeClr val="tx2"/>
                </a:solidFill>
              </a:rPr>
              <a:t>Questions?</a:t>
            </a:r>
          </a:p>
          <a:p>
            <a:pPr algn="ctr"/>
            <a:endParaRPr lang="en-US" dirty="0">
              <a:solidFill>
                <a:schemeClr val="tx1">
                  <a:lumMod val="50000"/>
                  <a:lumOff val="50000"/>
                </a:schemeClr>
              </a:solidFill>
            </a:endParaRPr>
          </a:p>
          <a:p>
            <a:pPr algn="ctr"/>
            <a:r>
              <a:rPr lang="en-US" sz="2800" dirty="0">
                <a:solidFill>
                  <a:schemeClr val="tx1">
                    <a:lumMod val="50000"/>
                    <a:lumOff val="50000"/>
                  </a:schemeClr>
                </a:solidFill>
              </a:rPr>
              <a:t>(757) 502-7326</a:t>
            </a:r>
          </a:p>
          <a:p>
            <a:pPr algn="ctr"/>
            <a:r>
              <a:rPr lang="en-US" sz="2800" dirty="0">
                <a:solidFill>
                  <a:schemeClr val="tx1">
                    <a:lumMod val="50000"/>
                    <a:lumOff val="50000"/>
                  </a:schemeClr>
                </a:solidFill>
              </a:rPr>
              <a:t>jlang@pendercoward.com</a:t>
            </a:r>
          </a:p>
        </p:txBody>
      </p:sp>
    </p:spTree>
    <p:extLst>
      <p:ext uri="{BB962C8B-B14F-4D97-AF65-F5344CB8AC3E}">
        <p14:creationId xmlns:p14="http://schemas.microsoft.com/office/powerpoint/2010/main" val="207736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9A45-41DD-4416-B08B-6CF0B5E0CA0B}"/>
              </a:ext>
            </a:extLst>
          </p:cNvPr>
          <p:cNvSpPr>
            <a:spLocks noGrp="1"/>
          </p:cNvSpPr>
          <p:nvPr>
            <p:ph type="title"/>
          </p:nvPr>
        </p:nvSpPr>
        <p:spPr/>
        <p:txBody>
          <a:bodyPr/>
          <a:lstStyle/>
          <a:p>
            <a:pPr algn="ctr"/>
            <a:r>
              <a:rPr lang="en-US" b="1" dirty="0">
                <a:solidFill>
                  <a:schemeClr val="tx2"/>
                </a:solidFill>
              </a:rPr>
              <a:t>What We Will Cover Today</a:t>
            </a:r>
          </a:p>
        </p:txBody>
      </p:sp>
      <p:sp>
        <p:nvSpPr>
          <p:cNvPr id="3" name="Content Placeholder 2">
            <a:extLst>
              <a:ext uri="{FF2B5EF4-FFF2-40B4-BE49-F238E27FC236}">
                <a16:creationId xmlns:a16="http://schemas.microsoft.com/office/drawing/2014/main" id="{7576D49B-1243-46B1-B806-854D85F69A45}"/>
              </a:ext>
            </a:extLst>
          </p:cNvPr>
          <p:cNvSpPr>
            <a:spLocks noGrp="1"/>
          </p:cNvSpPr>
          <p:nvPr>
            <p:ph idx="1"/>
          </p:nvPr>
        </p:nvSpPr>
        <p:spPr/>
        <p:txBody>
          <a:bodyPr/>
          <a:lstStyle/>
          <a:p>
            <a:pPr lvl="0"/>
            <a:r>
              <a:rPr lang="en-US" dirty="0"/>
              <a:t>The importance of bottomland ownership</a:t>
            </a:r>
          </a:p>
          <a:p>
            <a:pPr lvl="0"/>
            <a:r>
              <a:rPr lang="en-US" dirty="0"/>
              <a:t>Your rights if your property is on a lake or a pond</a:t>
            </a:r>
          </a:p>
          <a:p>
            <a:pPr lvl="0"/>
            <a:r>
              <a:rPr lang="en-US" dirty="0"/>
              <a:t>Your rights if your property is on a bay, river, creek, or the shores of the sea</a:t>
            </a:r>
          </a:p>
          <a:p>
            <a:pPr lvl="0"/>
            <a:r>
              <a:rPr lang="en-US" dirty="0"/>
              <a:t>How admiralty and maritime law can help</a:t>
            </a:r>
          </a:p>
          <a:p>
            <a:pPr lvl="0"/>
            <a:r>
              <a:rPr lang="en-US" dirty="0"/>
              <a:t>How law enforcement can help </a:t>
            </a:r>
          </a:p>
          <a:p>
            <a:endParaRPr lang="en-US" dirty="0">
              <a:solidFill>
                <a:schemeClr val="tx2"/>
              </a:solidFill>
            </a:endParaRPr>
          </a:p>
        </p:txBody>
      </p:sp>
      <p:sp>
        <p:nvSpPr>
          <p:cNvPr id="4" name="TextBox 3">
            <a:extLst>
              <a:ext uri="{FF2B5EF4-FFF2-40B4-BE49-F238E27FC236}">
                <a16:creationId xmlns:a16="http://schemas.microsoft.com/office/drawing/2014/main" id="{6CD030D8-B163-417F-B1C8-F8EF502EF412}"/>
              </a:ext>
            </a:extLst>
          </p:cNvPr>
          <p:cNvSpPr txBox="1"/>
          <p:nvPr/>
        </p:nvSpPr>
        <p:spPr>
          <a:xfrm>
            <a:off x="8382000" y="6451600"/>
            <a:ext cx="3708400" cy="246221"/>
          </a:xfrm>
          <a:prstGeom prst="rect">
            <a:avLst/>
          </a:prstGeom>
          <a:noFill/>
        </p:spPr>
        <p:txBody>
          <a:bodyPr wrap="square" rtlCol="0">
            <a:spAutoFit/>
          </a:bodyPr>
          <a:lstStyle/>
          <a:p>
            <a:r>
              <a:rPr lang="en-US" sz="1000" dirty="0">
                <a:solidFill>
                  <a:schemeClr val="bg2">
                    <a:lumMod val="75000"/>
                  </a:schemeClr>
                </a:solidFill>
              </a:rPr>
              <a:t>All content copyright © 2021. James T. Lang. All rights reserved.</a:t>
            </a:r>
          </a:p>
        </p:txBody>
      </p:sp>
    </p:spTree>
    <p:extLst>
      <p:ext uri="{BB962C8B-B14F-4D97-AF65-F5344CB8AC3E}">
        <p14:creationId xmlns:p14="http://schemas.microsoft.com/office/powerpoint/2010/main" val="287885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water, outdoor, sky, sport&#10;&#10;Description automatically generated">
            <a:extLst>
              <a:ext uri="{FF2B5EF4-FFF2-40B4-BE49-F238E27FC236}">
                <a16:creationId xmlns:a16="http://schemas.microsoft.com/office/drawing/2014/main" id="{7D84AFA9-3D85-4525-906D-A00AD945CE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678" b="1336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4200E-8BBB-4751-A969-E8ABC1BC7EF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Photo credit: Caron </a:t>
            </a:r>
            <a:r>
              <a:rPr lang="en-US" sz="3600" dirty="0" err="1">
                <a:solidFill>
                  <a:schemeClr val="tx1">
                    <a:lumMod val="85000"/>
                    <a:lumOff val="15000"/>
                  </a:schemeClr>
                </a:solidFill>
              </a:rPr>
              <a:t>Badkin</a:t>
            </a:r>
            <a:r>
              <a:rPr lang="en-US" sz="3600" dirty="0">
                <a:solidFill>
                  <a:schemeClr val="tx1">
                    <a:lumMod val="85000"/>
                    <a:lumOff val="15000"/>
                  </a:schemeClr>
                </a:solidFill>
              </a:rPr>
              <a:t>/Shutterstock</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75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group of people on a boat&#10;&#10;Description automatically generated">
            <a:extLst>
              <a:ext uri="{FF2B5EF4-FFF2-40B4-BE49-F238E27FC236}">
                <a16:creationId xmlns:a16="http://schemas.microsoft.com/office/drawing/2014/main" id="{B3E33294-A4F0-49A1-981A-44F6BA39F8FD}"/>
              </a:ext>
            </a:extLst>
          </p:cNvPr>
          <p:cNvPicPr>
            <a:picLocks noChangeAspect="1"/>
          </p:cNvPicPr>
          <p:nvPr/>
        </p:nvPicPr>
        <p:blipFill rotWithShape="1">
          <a:blip r:embed="rId2">
            <a:extLst>
              <a:ext uri="{28A0092B-C50C-407E-A947-70E740481C1C}">
                <a14:useLocalDpi xmlns:a14="http://schemas.microsoft.com/office/drawing/2010/main" val="0"/>
              </a:ext>
            </a:extLst>
          </a:blip>
          <a:srcRect t="330" r="-1" b="15062"/>
          <a:stretch/>
        </p:blipFill>
        <p:spPr>
          <a:xfrm>
            <a:off x="126144" y="-1427916"/>
            <a:ext cx="12188932" cy="6857990"/>
          </a:xfrm>
          <a:prstGeom prst="rect">
            <a:avLst/>
          </a:prstGeom>
        </p:spPr>
      </p:pic>
      <p:sp>
        <p:nvSpPr>
          <p:cNvPr id="12" name="Freeform: Shape 11">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A3AEA3-F064-4C7E-9853-1DD8D7A39743}"/>
              </a:ext>
            </a:extLst>
          </p:cNvPr>
          <p:cNvSpPr>
            <a:spLocks noGrp="1"/>
          </p:cNvSpPr>
          <p:nvPr>
            <p:ph type="title"/>
          </p:nvPr>
        </p:nvSpPr>
        <p:spPr>
          <a:xfrm>
            <a:off x="618062" y="4185749"/>
            <a:ext cx="9265771" cy="622836"/>
          </a:xfrm>
        </p:spPr>
        <p:txBody>
          <a:bodyPr>
            <a:normAutofit/>
          </a:bodyPr>
          <a:lstStyle/>
          <a:p>
            <a:r>
              <a:rPr lang="en-US" sz="3600" dirty="0"/>
              <a:t>Photo credit </a:t>
            </a:r>
            <a:r>
              <a:rPr lang="en-US" sz="3600" dirty="0" err="1"/>
              <a:t>CandyBox</a:t>
            </a:r>
            <a:r>
              <a:rPr lang="en-US" sz="3600" dirty="0"/>
              <a:t> Images/Shutterstock</a:t>
            </a:r>
          </a:p>
        </p:txBody>
      </p:sp>
      <p:sp>
        <p:nvSpPr>
          <p:cNvPr id="9" name="Content Placeholder 8">
            <a:extLst>
              <a:ext uri="{FF2B5EF4-FFF2-40B4-BE49-F238E27FC236}">
                <a16:creationId xmlns:a16="http://schemas.microsoft.com/office/drawing/2014/main" id="{A7833A19-C575-3D57-21F3-E82E4CC8F699}"/>
              </a:ext>
            </a:extLst>
          </p:cNvPr>
          <p:cNvSpPr>
            <a:spLocks noGrp="1"/>
          </p:cNvSpPr>
          <p:nvPr>
            <p:ph idx="1"/>
          </p:nvPr>
        </p:nvSpPr>
        <p:spPr>
          <a:xfrm>
            <a:off x="618063" y="4856921"/>
            <a:ext cx="9565028" cy="1249240"/>
          </a:xfrm>
        </p:spPr>
        <p:txBody>
          <a:bodyPr>
            <a:normAutofit/>
          </a:bodyPr>
          <a:lstStyle/>
          <a:p>
            <a:pPr marL="0" indent="0">
              <a:buNone/>
            </a:pPr>
            <a:endParaRPr lang="en-US" sz="1800" dirty="0"/>
          </a:p>
        </p:txBody>
      </p:sp>
    </p:spTree>
    <p:extLst>
      <p:ext uri="{BB962C8B-B14F-4D97-AF65-F5344CB8AC3E}">
        <p14:creationId xmlns:p14="http://schemas.microsoft.com/office/powerpoint/2010/main" val="209560822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412216-A06B-48B2-8F5F-BE325406290D}"/>
              </a:ext>
            </a:extLst>
          </p:cNvPr>
          <p:cNvPicPr>
            <a:picLocks noChangeAspect="1"/>
          </p:cNvPicPr>
          <p:nvPr/>
        </p:nvPicPr>
        <p:blipFill rotWithShape="1">
          <a:blip r:embed="rId2">
            <a:extLst>
              <a:ext uri="{28A0092B-C50C-407E-A947-70E740481C1C}">
                <a14:useLocalDpi xmlns:a14="http://schemas.microsoft.com/office/drawing/2010/main" val="0"/>
              </a:ext>
            </a:extLst>
          </a:blip>
          <a:srcRect t="15328" r="-1" b="694"/>
          <a:stretch/>
        </p:blipFill>
        <p:spPr>
          <a:xfrm>
            <a:off x="-236463" y="-2794763"/>
            <a:ext cx="12188932" cy="6857990"/>
          </a:xfrm>
          <a:prstGeom prst="rect">
            <a:avLst/>
          </a:prstGeom>
        </p:spPr>
      </p:pic>
      <p:sp>
        <p:nvSpPr>
          <p:cNvPr id="12" name="Freeform: Shape 11">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632016-13E7-4AD9-899A-294AE54E86D4}"/>
              </a:ext>
            </a:extLst>
          </p:cNvPr>
          <p:cNvSpPr>
            <a:spLocks noGrp="1"/>
          </p:cNvSpPr>
          <p:nvPr>
            <p:ph type="title"/>
          </p:nvPr>
        </p:nvSpPr>
        <p:spPr>
          <a:xfrm>
            <a:off x="618062" y="4185749"/>
            <a:ext cx="9265771" cy="622836"/>
          </a:xfrm>
        </p:spPr>
        <p:txBody>
          <a:bodyPr>
            <a:normAutofit/>
          </a:bodyPr>
          <a:lstStyle/>
          <a:p>
            <a:r>
              <a:rPr lang="en-US" sz="3600" dirty="0"/>
              <a:t>Photo credit Victor Wong/Shutterstock</a:t>
            </a:r>
          </a:p>
        </p:txBody>
      </p:sp>
      <p:sp>
        <p:nvSpPr>
          <p:cNvPr id="9" name="Content Placeholder 8">
            <a:extLst>
              <a:ext uri="{FF2B5EF4-FFF2-40B4-BE49-F238E27FC236}">
                <a16:creationId xmlns:a16="http://schemas.microsoft.com/office/drawing/2014/main" id="{1F253EAE-6FEB-C6DE-83E5-7C2C31F25E68}"/>
              </a:ext>
            </a:extLst>
          </p:cNvPr>
          <p:cNvSpPr>
            <a:spLocks noGrp="1"/>
          </p:cNvSpPr>
          <p:nvPr>
            <p:ph idx="1"/>
          </p:nvPr>
        </p:nvSpPr>
        <p:spPr>
          <a:xfrm>
            <a:off x="618063" y="4856921"/>
            <a:ext cx="9565028" cy="1249240"/>
          </a:xfrm>
        </p:spPr>
        <p:txBody>
          <a:bodyPr>
            <a:normAutofit/>
          </a:bodyPr>
          <a:lstStyle/>
          <a:p>
            <a:endParaRPr lang="en-US" sz="1800"/>
          </a:p>
        </p:txBody>
      </p:sp>
    </p:spTree>
    <p:extLst>
      <p:ext uri="{BB962C8B-B14F-4D97-AF65-F5344CB8AC3E}">
        <p14:creationId xmlns:p14="http://schemas.microsoft.com/office/powerpoint/2010/main" val="6074543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94A1-E37A-4A56-8852-CF98428CC2AB}"/>
              </a:ext>
            </a:extLst>
          </p:cNvPr>
          <p:cNvSpPr>
            <a:spLocks noGrp="1"/>
          </p:cNvSpPr>
          <p:nvPr>
            <p:ph type="title"/>
          </p:nvPr>
        </p:nvSpPr>
        <p:spPr/>
        <p:txBody>
          <a:bodyPr/>
          <a:lstStyle/>
          <a:p>
            <a:pPr algn="ctr"/>
            <a:r>
              <a:rPr lang="en-US" dirty="0"/>
              <a:t>Waterfront Property Owners’ Typical Complaints</a:t>
            </a:r>
          </a:p>
        </p:txBody>
      </p:sp>
      <p:sp>
        <p:nvSpPr>
          <p:cNvPr id="3" name="Content Placeholder 2">
            <a:extLst>
              <a:ext uri="{FF2B5EF4-FFF2-40B4-BE49-F238E27FC236}">
                <a16:creationId xmlns:a16="http://schemas.microsoft.com/office/drawing/2014/main" id="{2CA5E8DC-DD29-491D-8E29-C676058761BA}"/>
              </a:ext>
            </a:extLst>
          </p:cNvPr>
          <p:cNvSpPr>
            <a:spLocks noGrp="1"/>
          </p:cNvSpPr>
          <p:nvPr>
            <p:ph idx="1"/>
          </p:nvPr>
        </p:nvSpPr>
        <p:spPr/>
        <p:txBody>
          <a:bodyPr>
            <a:normAutofit/>
          </a:bodyPr>
          <a:lstStyle/>
          <a:p>
            <a:r>
              <a:rPr lang="en-US" dirty="0"/>
              <a:t>Trespassers on private waterbody (fishing, boating, swimming)</a:t>
            </a:r>
          </a:p>
          <a:p>
            <a:r>
              <a:rPr lang="en-US" dirty="0"/>
              <a:t>Reckless operation of boat or jet ski</a:t>
            </a:r>
          </a:p>
          <a:p>
            <a:r>
              <a:rPr lang="en-US" dirty="0"/>
              <a:t>Wake damage</a:t>
            </a:r>
          </a:p>
          <a:p>
            <a:r>
              <a:rPr lang="en-US" dirty="0"/>
              <a:t>Boating under the influence</a:t>
            </a:r>
          </a:p>
          <a:p>
            <a:r>
              <a:rPr lang="en-US" dirty="0"/>
              <a:t>Noise</a:t>
            </a:r>
          </a:p>
          <a:p>
            <a:r>
              <a:rPr lang="en-US" dirty="0"/>
              <a:t>Dump garbage in the water</a:t>
            </a:r>
          </a:p>
          <a:p>
            <a:r>
              <a:rPr lang="en-US" dirty="0"/>
              <a:t>Discharge pollution in the water</a:t>
            </a:r>
          </a:p>
          <a:p>
            <a:r>
              <a:rPr lang="en-US" dirty="0"/>
              <a:t>Abandoned boats</a:t>
            </a:r>
          </a:p>
        </p:txBody>
      </p:sp>
    </p:spTree>
    <p:extLst>
      <p:ext uri="{BB962C8B-B14F-4D97-AF65-F5344CB8AC3E}">
        <p14:creationId xmlns:p14="http://schemas.microsoft.com/office/powerpoint/2010/main" val="217146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AE0B-ED22-4D60-B3CF-D30A55F85011}"/>
              </a:ext>
            </a:extLst>
          </p:cNvPr>
          <p:cNvSpPr>
            <a:spLocks noGrp="1"/>
          </p:cNvSpPr>
          <p:nvPr>
            <p:ph type="title"/>
          </p:nvPr>
        </p:nvSpPr>
        <p:spPr/>
        <p:txBody>
          <a:bodyPr>
            <a:normAutofit fontScale="90000"/>
          </a:bodyPr>
          <a:lstStyle/>
          <a:p>
            <a:pPr algn="ctr"/>
            <a:br>
              <a:rPr lang="en-US" dirty="0"/>
            </a:br>
            <a:r>
              <a:rPr lang="en-US" dirty="0"/>
              <a:t>Trespassers on Private Waterbody </a:t>
            </a:r>
            <a:br>
              <a:rPr lang="en-US" dirty="0"/>
            </a:br>
            <a:r>
              <a:rPr lang="en-US" dirty="0"/>
              <a:t>(1 of 2)</a:t>
            </a:r>
            <a:br>
              <a:rPr lang="en-US" dirty="0"/>
            </a:br>
            <a:endParaRPr lang="en-US" dirty="0"/>
          </a:p>
        </p:txBody>
      </p:sp>
      <p:sp>
        <p:nvSpPr>
          <p:cNvPr id="3" name="Content Placeholder 2">
            <a:extLst>
              <a:ext uri="{FF2B5EF4-FFF2-40B4-BE49-F238E27FC236}">
                <a16:creationId xmlns:a16="http://schemas.microsoft.com/office/drawing/2014/main" id="{5D231C52-C7EC-4D68-87D0-85506ED52650}"/>
              </a:ext>
            </a:extLst>
          </p:cNvPr>
          <p:cNvSpPr>
            <a:spLocks noGrp="1"/>
          </p:cNvSpPr>
          <p:nvPr>
            <p:ph idx="1"/>
          </p:nvPr>
        </p:nvSpPr>
        <p:spPr/>
        <p:txBody>
          <a:bodyPr>
            <a:normAutofit lnSpcReduction="10000"/>
          </a:bodyPr>
          <a:lstStyle/>
          <a:p>
            <a:r>
              <a:rPr lang="en-US" dirty="0"/>
              <a:t>If you own the bottom you can prohibit outsiders from fishing, boating, swimming</a:t>
            </a:r>
          </a:p>
          <a:p>
            <a:r>
              <a:rPr lang="en-US" dirty="0"/>
              <a:t>Lake or pond = privately owned bottom</a:t>
            </a:r>
          </a:p>
          <a:p>
            <a:pPr lvl="1"/>
            <a:r>
              <a:rPr lang="en-US" dirty="0"/>
              <a:t>https://www.waterfrontpropertylaw.com/blog/posts/do-i-control-water-on-waterfront-property/</a:t>
            </a:r>
          </a:p>
          <a:p>
            <a:r>
              <a:rPr lang="en-US" dirty="0"/>
              <a:t>Creek, River, Bay, Shore of the Sea = bottom usually state-owned</a:t>
            </a:r>
          </a:p>
          <a:p>
            <a:pPr lvl="1"/>
            <a:r>
              <a:rPr lang="en-US" dirty="0">
                <a:hlinkClick r:id="rId2"/>
              </a:rPr>
              <a:t>https://www.waterfrontpropertylaw.com/blog/posts/control-bay-river-creek-seashore-on-waterfront-property/</a:t>
            </a:r>
            <a:endParaRPr lang="en-US" dirty="0"/>
          </a:p>
          <a:p>
            <a:r>
              <a:rPr lang="en-US" dirty="0"/>
              <a:t>Waterfront property owner’s liability for persons injured on the water</a:t>
            </a:r>
          </a:p>
          <a:p>
            <a:pPr lvl="1"/>
            <a:r>
              <a:rPr lang="en-US" dirty="0"/>
              <a:t>https://www.waterfrontpropertylaw.com/blog/posts/waterfront-property-law-liabilities/</a:t>
            </a:r>
          </a:p>
        </p:txBody>
      </p:sp>
    </p:spTree>
    <p:extLst>
      <p:ext uri="{BB962C8B-B14F-4D97-AF65-F5344CB8AC3E}">
        <p14:creationId xmlns:p14="http://schemas.microsoft.com/office/powerpoint/2010/main" val="152738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B071-D367-43AD-A125-7FFF09DFBB51}"/>
              </a:ext>
            </a:extLst>
          </p:cNvPr>
          <p:cNvSpPr>
            <a:spLocks noGrp="1"/>
          </p:cNvSpPr>
          <p:nvPr>
            <p:ph type="title"/>
          </p:nvPr>
        </p:nvSpPr>
        <p:spPr/>
        <p:txBody>
          <a:bodyPr>
            <a:normAutofit fontScale="90000"/>
          </a:bodyPr>
          <a:lstStyle/>
          <a:p>
            <a:pPr algn="ctr"/>
            <a:br>
              <a:rPr lang="en-US" dirty="0"/>
            </a:br>
            <a:r>
              <a:rPr lang="en-US" dirty="0"/>
              <a:t>Trespassers on Private Waterbody </a:t>
            </a:r>
            <a:br>
              <a:rPr lang="en-US" dirty="0"/>
            </a:br>
            <a:r>
              <a:rPr lang="en-US" dirty="0"/>
              <a:t>(2 of 2)</a:t>
            </a:r>
            <a:br>
              <a:rPr lang="en-US" dirty="0"/>
            </a:br>
            <a:endParaRPr lang="en-US" dirty="0"/>
          </a:p>
        </p:txBody>
      </p:sp>
      <p:sp>
        <p:nvSpPr>
          <p:cNvPr id="3" name="Content Placeholder 2">
            <a:extLst>
              <a:ext uri="{FF2B5EF4-FFF2-40B4-BE49-F238E27FC236}">
                <a16:creationId xmlns:a16="http://schemas.microsoft.com/office/drawing/2014/main" id="{6BD995FA-6A1B-458C-959A-D081A02FA10C}"/>
              </a:ext>
            </a:extLst>
          </p:cNvPr>
          <p:cNvSpPr>
            <a:spLocks noGrp="1"/>
          </p:cNvSpPr>
          <p:nvPr>
            <p:ph idx="1"/>
          </p:nvPr>
        </p:nvSpPr>
        <p:spPr/>
        <p:txBody>
          <a:bodyPr>
            <a:normAutofit/>
          </a:bodyPr>
          <a:lstStyle/>
          <a:p>
            <a:pPr lvl="0"/>
            <a:r>
              <a:rPr lang="en-US" dirty="0">
                <a:solidFill>
                  <a:prstClr val="black"/>
                </a:solidFill>
              </a:rPr>
              <a:t>Civil trespass</a:t>
            </a:r>
          </a:p>
          <a:p>
            <a:pPr lvl="1"/>
            <a:r>
              <a:rPr lang="en-US" dirty="0"/>
              <a:t>Waterfront Property Law team at Pender &amp; Coward can assist</a:t>
            </a:r>
            <a:endParaRPr lang="en-US" dirty="0">
              <a:solidFill>
                <a:prstClr val="black"/>
              </a:solidFill>
            </a:endParaRPr>
          </a:p>
          <a:p>
            <a:pPr lvl="0"/>
            <a:r>
              <a:rPr lang="en-US" dirty="0">
                <a:solidFill>
                  <a:prstClr val="black"/>
                </a:solidFill>
              </a:rPr>
              <a:t>Criminal trespass:  Va. Code 18.2-119 </a:t>
            </a:r>
          </a:p>
          <a:p>
            <a:pPr lvl="1"/>
            <a:r>
              <a:rPr lang="en-US" dirty="0">
                <a:solidFill>
                  <a:prstClr val="black"/>
                </a:solidFill>
              </a:rPr>
              <a:t>Class 1 misdemeanor (12 months/$2500)</a:t>
            </a:r>
          </a:p>
          <a:p>
            <a:pPr lvl="1"/>
            <a:r>
              <a:rPr lang="en-US" dirty="0">
                <a:solidFill>
                  <a:prstClr val="black"/>
                </a:solidFill>
              </a:rPr>
              <a:t>Police officer can issue summons or citizen gets summons from magistrate</a:t>
            </a:r>
          </a:p>
          <a:p>
            <a:pPr lvl="1"/>
            <a:r>
              <a:rPr lang="en-US" dirty="0">
                <a:solidFill>
                  <a:prstClr val="black"/>
                </a:solidFill>
              </a:rPr>
              <a:t>Must warn the violator orally or in writing (“No Trespassing” sign)</a:t>
            </a:r>
          </a:p>
          <a:p>
            <a:pPr lvl="1"/>
            <a:r>
              <a:rPr lang="en-US" dirty="0">
                <a:solidFill>
                  <a:prstClr val="black"/>
                </a:solidFill>
              </a:rPr>
              <a:t>If it escalates into a confrontation, call 911</a:t>
            </a:r>
          </a:p>
          <a:p>
            <a:pPr lvl="1"/>
            <a:r>
              <a:rPr lang="en-US" dirty="0">
                <a:solidFill>
                  <a:prstClr val="black"/>
                </a:solidFill>
              </a:rPr>
              <a:t>Otherwise if police assistance needed use the non-emergency number</a:t>
            </a:r>
          </a:p>
          <a:p>
            <a:pPr lvl="1"/>
            <a:r>
              <a:rPr lang="en-US" dirty="0">
                <a:solidFill>
                  <a:prstClr val="black"/>
                </a:solidFill>
              </a:rPr>
              <a:t>Have plat showing bottom land ownership available to show the officer</a:t>
            </a:r>
          </a:p>
          <a:p>
            <a:pPr lvl="1"/>
            <a:r>
              <a:rPr lang="en-US" dirty="0">
                <a:solidFill>
                  <a:prstClr val="black"/>
                </a:solidFill>
              </a:rPr>
              <a:t>75% dismissed with warning (others deferred finding or convict and punish)</a:t>
            </a:r>
          </a:p>
          <a:p>
            <a:pPr lvl="1"/>
            <a:endParaRPr lang="en-US" dirty="0">
              <a:solidFill>
                <a:prstClr val="black"/>
              </a:solidFill>
            </a:endParaRPr>
          </a:p>
          <a:p>
            <a:endParaRPr lang="en-US" dirty="0"/>
          </a:p>
        </p:txBody>
      </p:sp>
    </p:spTree>
    <p:extLst>
      <p:ext uri="{BB962C8B-B14F-4D97-AF65-F5344CB8AC3E}">
        <p14:creationId xmlns:p14="http://schemas.microsoft.com/office/powerpoint/2010/main" val="298562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6097-3E98-401F-BBF7-93BC645EF17D}"/>
              </a:ext>
            </a:extLst>
          </p:cNvPr>
          <p:cNvSpPr>
            <a:spLocks noGrp="1"/>
          </p:cNvSpPr>
          <p:nvPr>
            <p:ph type="title"/>
          </p:nvPr>
        </p:nvSpPr>
        <p:spPr/>
        <p:txBody>
          <a:bodyPr/>
          <a:lstStyle/>
          <a:p>
            <a:pPr algn="ctr"/>
            <a:r>
              <a:rPr lang="en-US" dirty="0"/>
              <a:t>Reckless Operation of Boat or Jet Ski (1 of 3)</a:t>
            </a:r>
          </a:p>
        </p:txBody>
      </p:sp>
      <p:sp>
        <p:nvSpPr>
          <p:cNvPr id="3" name="Content Placeholder 2">
            <a:extLst>
              <a:ext uri="{FF2B5EF4-FFF2-40B4-BE49-F238E27FC236}">
                <a16:creationId xmlns:a16="http://schemas.microsoft.com/office/drawing/2014/main" id="{078AAB8A-1551-4901-9A65-C1527831E988}"/>
              </a:ext>
            </a:extLst>
          </p:cNvPr>
          <p:cNvSpPr>
            <a:spLocks noGrp="1"/>
          </p:cNvSpPr>
          <p:nvPr>
            <p:ph idx="1"/>
          </p:nvPr>
        </p:nvSpPr>
        <p:spPr/>
        <p:txBody>
          <a:bodyPr/>
          <a:lstStyle/>
          <a:p>
            <a:r>
              <a:rPr lang="en-US" dirty="0"/>
              <a:t>Va. Code 29.1-738</a:t>
            </a:r>
          </a:p>
          <a:p>
            <a:pPr lvl="1"/>
            <a:r>
              <a:rPr lang="en-US" dirty="0"/>
              <a:t>“No person shall operate any motorboat or vessel . . . in a reckless manner so as to endanger the life, limb, or property of any person”</a:t>
            </a:r>
          </a:p>
          <a:p>
            <a:pPr lvl="1"/>
            <a:r>
              <a:rPr lang="en-US" dirty="0"/>
              <a:t>Class 1 misdemeanor (12 months / $2500)</a:t>
            </a:r>
          </a:p>
          <a:p>
            <a:r>
              <a:rPr lang="en-US" dirty="0"/>
              <a:t>Va. Code 29.1-738.03</a:t>
            </a:r>
          </a:p>
          <a:p>
            <a:pPr lvl="1"/>
            <a:r>
              <a:rPr lang="en-US" dirty="0"/>
              <a:t>Personal watercraft operator is reckless if </a:t>
            </a:r>
          </a:p>
          <a:p>
            <a:pPr lvl="2"/>
            <a:r>
              <a:rPr lang="en-US" dirty="0"/>
              <a:t>Weaving through vessels</a:t>
            </a:r>
          </a:p>
          <a:p>
            <a:pPr lvl="2"/>
            <a:r>
              <a:rPr lang="en-US" dirty="0"/>
              <a:t>Following another vessel or jumping the wake of another vessel</a:t>
            </a:r>
          </a:p>
          <a:p>
            <a:pPr lvl="2"/>
            <a:r>
              <a:rPr lang="en-US" dirty="0"/>
              <a:t>Turning sharply to spray an object or person</a:t>
            </a:r>
          </a:p>
          <a:p>
            <a:pPr lvl="1"/>
            <a:r>
              <a:rPr lang="en-US" dirty="0"/>
              <a:t>Class 1 misdemeanor (12 months / $2500)</a:t>
            </a:r>
          </a:p>
        </p:txBody>
      </p:sp>
    </p:spTree>
    <p:extLst>
      <p:ext uri="{BB962C8B-B14F-4D97-AF65-F5344CB8AC3E}">
        <p14:creationId xmlns:p14="http://schemas.microsoft.com/office/powerpoint/2010/main" val="279605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1047</Words>
  <Application>Microsoft Office PowerPoint</Application>
  <PresentationFormat>Widescreen</PresentationFormat>
  <Paragraphs>115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What to do About Bad Actors Causing Trouble on the Water</vt:lpstr>
      <vt:lpstr>What We Will Cover Today</vt:lpstr>
      <vt:lpstr>Photo credit: Caron Badkin/Shutterstock</vt:lpstr>
      <vt:lpstr>Photo credit CandyBox Images/Shutterstock</vt:lpstr>
      <vt:lpstr>Photo credit Victor Wong/Shutterstock</vt:lpstr>
      <vt:lpstr>Waterfront Property Owners’ Typical Complaints</vt:lpstr>
      <vt:lpstr> Trespassers on Private Waterbody  (1 of 2) </vt:lpstr>
      <vt:lpstr> Trespassers on Private Waterbody  (2 of 2) </vt:lpstr>
      <vt:lpstr>Reckless Operation of Boat or Jet Ski (1 of 3)</vt:lpstr>
      <vt:lpstr>Reckless Operation of Boat or Jet Ski (2 of 3)</vt:lpstr>
      <vt:lpstr>Reckless Operation of Boat or Jet Ski (3 of 3)</vt:lpstr>
      <vt:lpstr> Wake Damage </vt:lpstr>
      <vt:lpstr> Boating Under the Influence </vt:lpstr>
      <vt:lpstr>Noise</vt:lpstr>
      <vt:lpstr>Dump Garbage/Discharge Pollution in Water</vt:lpstr>
      <vt:lpstr>Abandoned Boats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Living Shoreline Law</dc:title>
  <dc:creator>James T. Lang</dc:creator>
  <cp:lastModifiedBy>Abigail Hirsch</cp:lastModifiedBy>
  <cp:revision>37</cp:revision>
  <dcterms:created xsi:type="dcterms:W3CDTF">2022-05-18T15:33:17Z</dcterms:created>
  <dcterms:modified xsi:type="dcterms:W3CDTF">2022-05-19T12:32:17Z</dcterms:modified>
</cp:coreProperties>
</file>