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96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20" r:id="rId12"/>
    <p:sldId id="321" r:id="rId13"/>
    <p:sldId id="339" r:id="rId14"/>
    <p:sldId id="322" r:id="rId15"/>
    <p:sldId id="326" r:id="rId16"/>
    <p:sldId id="336" r:id="rId17"/>
    <p:sldId id="325" r:id="rId18"/>
    <p:sldId id="337" r:id="rId19"/>
    <p:sldId id="328" r:id="rId20"/>
    <p:sldId id="323" r:id="rId21"/>
    <p:sldId id="324" r:id="rId22"/>
    <p:sldId id="338" r:id="rId23"/>
    <p:sldId id="327" r:id="rId24"/>
    <p:sldId id="318" r:id="rId25"/>
    <p:sldId id="258" r:id="rId26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mes T. Lang" initials="JTL" lastIdx="1" clrIdx="0">
    <p:extLst>
      <p:ext uri="{19B8F6BF-5375-455C-9EA6-DF929625EA0E}">
        <p15:presenceInfo xmlns:p15="http://schemas.microsoft.com/office/powerpoint/2012/main" userId="S::jlang@pendercoward.com::e6e883ca-6888-430b-bb94-cd236bb9a6f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48" autoAdjust="0"/>
    <p:restoredTop sz="94660"/>
  </p:normalViewPr>
  <p:slideViewPr>
    <p:cSldViewPr snapToGrid="0">
      <p:cViewPr varScale="1">
        <p:scale>
          <a:sx n="83" d="100"/>
          <a:sy n="83" d="100"/>
        </p:scale>
        <p:origin x="547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9A066-1939-497A-9220-7EBD186D2D6F}" type="datetimeFigureOut">
              <a:rPr lang="en-US" smtClean="0"/>
              <a:t>5/20/2022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4AA80E-C2FC-4CBA-B451-6E572804D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8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4F979-EC48-44B5-BC87-29B1BE067C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EEF8D9-6292-4B1A-AE01-7E79DBF336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7878CF-CA47-4363-93F0-56AF7D2A02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CE797-750E-41D1-B06F-219C582EF160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7561F-0F0B-4934-8204-FFF58D7BE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B0F6E-336C-48E8-8822-190081EDE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13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152CF-E927-4E1D-BF8C-AF9E2D8D7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44AF66-867B-4996-BF47-0AAA598740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2C7747-3BDE-4390-8059-550855AFC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FB2B0-D769-4288-8FCE-7ACC10A52EEB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EA1BC1-0394-4C0C-90CD-A783A05AD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D9F9E-203B-44D0-B8F7-7F20C91F1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676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1CA1FB-2A72-46FC-A832-D2688E8C1FC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A79187-645E-4768-B4B4-D664D195A8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3B2E98-F0D7-4EC7-8DC4-396A18FA8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F92C-CD9A-483F-B5EF-84F506723803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E3EF3-48AF-4B8C-890A-12D9CF1B9D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0CCCB-CD73-4238-BCF7-9D1CAB879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002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45FDE-AB17-4E69-999F-C5230D2600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930DB-1AF3-432A-97AD-3BF966B5A7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C85991-C5A4-4931-90C8-45B851E88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CD401-BD1E-40E6-90C5-FB9CDF1CDCB6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BCE99-B7C1-4B5E-A7C8-C28FA9C73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D1C3A-8B2D-4EB6-A594-26715D79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1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927DB-B622-4F5C-87F8-D7864556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44AED-CE59-4D95-9266-254AD83D1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C3668-0FEA-42FE-9728-C03FE64F2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8B06C-059A-44C3-A775-855639156D73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88B148-E8EE-4666-B27C-CE7CAD322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ADE2A-11EC-4271-AB7C-FB69000A0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44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53652-1988-4461-A2B4-D2BE5502F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1901C3-6D3E-4FE3-8EAF-950348A80A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A095C-560C-4871-9FA2-36CD1FC2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09931-4123-439E-B8EF-01AFFAD18DB6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A1D30E-30B1-444D-B9B7-8C4EFFDA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E7E566-AC85-405B-A308-A1C30E27A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6549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45000-ADF3-4622-93B7-1E353E41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EC5075-DE2B-411F-AFA5-6D03F6376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5130DD-19E1-49A2-AFD5-A64F631AD0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E04F5C-AB15-4D8B-BECF-986D452BE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D12D7-0ADB-4EE9-86D9-F05A2303D6B3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4EDF7B-1FAF-4BE8-9199-795D2BCC5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A21A9-27F9-4E7B-ADC7-87551C14C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8757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FD278-D8F6-406D-B5DF-80C83CA8E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DF1F35-A050-41C2-833D-067D98F62E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E71BBD-84AA-48DD-A73B-C09023651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EBB671-FBAF-49A0-B088-AAA69AFA11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AB23E6-6DBA-411D-A2DD-FB8CF496A7B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D42880-7014-4A3F-BC59-307826E42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1D02D-0B24-4FF9-859D-86412F62517A}" type="datetime1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B3D2DA-12D3-4E96-B548-D12092CDE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38B8AD-A8CC-40B4-8FAE-37FF4E419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2805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04BE8-9FA5-4B16-86B0-949ADEF0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816FC3-1B59-4452-949F-301BDA79A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00D7BB-433F-46C8-9670-3568A4EDF2ED}" type="datetime1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60EE00-2098-422C-98C0-BBA8A1953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B55135-C1CD-4DB4-991D-4FCF8A635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79943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F2139-6BA4-4F0A-A2EA-757F9FC53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EFF8-B7CB-4A07-86BD-3F294638A015}" type="datetime1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EB14FD-6F59-4A2B-907A-29431F2A2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C15B5-D899-4709-B495-7D4EC1F21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537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C2D7A-E68F-4573-AD05-D613E6193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567DB-A500-44B5-A4D6-BC00A94090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751A4B-5114-4473-A445-B00747C3B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11478-B7EC-4AE3-8700-DA49DC3A8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F7BA6-FADE-4085-9C49-BFB48FC6389A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39611B-AE2D-4B17-89F0-64D233C49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AB974-620D-4D1B-B3A6-BD52B24F9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304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E1BA9-BFED-4B15-954A-689309099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84E5-D581-4B58-AC9F-BA09AB616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F434-8CA1-4EA5-958D-BF8238C3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2A0FA-6930-4C66-871B-C7E439176DEC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4A565-5DA4-441F-AF05-25A5BCC93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© James T. Lang 2022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035A5-81A3-46FC-9B8A-6A1C92FBC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754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F1447-C324-4EF0-A560-A922FE2D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8C67CC-DCD5-488A-A5BF-6B9A18F914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96EA0B-AB7F-4344-8F40-DC46D7D9A1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C56678-A4F2-4B8D-9057-41E274F48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FFD9C-4AC4-4C19-87B0-C0F668514E53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14C8D-E64F-4985-89EE-E5E853DD3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2BD77-CD68-40D3-90B1-538DD3AC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649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125D2-E9CA-4303-8914-AD8CC919B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D124A7-9715-452A-BC04-356F6CD2D4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90AFF4-51F4-4911-8393-C364A83C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060567-6C1D-466D-A1D6-26239AE3CDDC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F2376-336D-4AD9-AA1B-3CF2F6F2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1CE3F7-8DCE-4E41-94F9-227EEC5AD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241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2A8A86-9637-40C5-AB88-01F01810F5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8CD28F-72C3-4000-8769-578E63CE37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377B5-E991-4BBC-94FB-57363977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93843D-5286-47DE-AC4C-A4E483DB0496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25CBAD-BA4D-4FF5-9690-CF28261A2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C302A-A023-4642-AF99-834C9B089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42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1EF8-D11A-4C3A-8621-396416BF4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85470-A98F-496E-B321-CFB03370B2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8C92DD-855B-441A-A4C0-D6892E9FC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C0BC3-E0DC-4D98-9D49-76A761DB3B56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2AF219-9EE9-47A4-8E76-F8DEE533F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6443B-A941-4937-8741-C49B0902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31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797330-B704-4AAA-95A2-29230682A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7688B-A6A0-4FD9-9D3D-F50A86CC33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840DB8-B492-432A-AEB8-743E9CBB1F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8B63D5-ADA1-4FE3-AE5D-CFCB517A2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98256-3D9C-4FD5-BA8B-E87DA201ED70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CF0192-8586-4268-8E78-33F978639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2C723C-AB85-42E1-8065-A3F619B8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6956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CE764-CF64-41A5-B422-BB87712BE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649698-9030-4C97-84BD-3CC4BC2C2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F93E86-55FD-4E36-BD46-5728A65487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6AEE58-28E0-4536-B336-91A5A302FE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814E00-6134-4514-8FA2-3255AB9DEC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14626-BAEC-4DE2-A150-F2D8D33D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E4D8E-7DCF-4503-81DA-E9F6701F1115}" type="datetime1">
              <a:rPr lang="en-US" smtClean="0"/>
              <a:t>5/20/2022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C660F5-3B70-4DDD-82FF-4615FD2E3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A8F3E1-5D12-468C-BA68-33AEAF5CE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028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BE338-6624-4114-AAE0-7CF580E09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41AF71-7AC0-461A-92F8-E32A3659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07DA63-BAA2-48C4-9F76-B59F283C7A67}" type="datetime1">
              <a:rPr lang="en-US" smtClean="0"/>
              <a:t>5/20/2022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937DE7-58A0-4864-8846-9E2C66F8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DCD74-F7D4-4F8D-A091-831C3702E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98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45D895-D761-42EE-BD26-1AC6FDD128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AF1DF-0AD0-4F85-8171-66561CEB9F09}" type="datetime1">
              <a:rPr lang="en-US" smtClean="0"/>
              <a:t>5/20/2022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12AC85A-6A42-478B-916F-F74C03D56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CA5C3-FC92-45A4-87EB-9FCA0F4CB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01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B4C25-CA1E-4938-833D-6DF30409C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0D30A-2786-4531-9A66-B57698C3C9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2C2F-DE5C-421D-A8E4-B72D222D1D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31806-FE81-486C-8B33-B49623069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5FF02-071E-41FD-AD83-8C03F434A167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FB8F1C-4E11-4B91-BA48-DC8A671C1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093B10-547F-4FF2-9E0E-5F08A81C8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114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AB739-02C2-494C-87DA-CC50C562C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A9DCF4-66BD-4C61-8D87-72B64EB4E9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269F71-1331-4477-85A7-42AD479CF3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CF8D87-2C99-4D7A-A03A-FB24647C3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A2CC3-0D52-4855-99FB-8F57AAE71862}" type="datetime1">
              <a:rPr lang="en-US" smtClean="0"/>
              <a:t>5/20/2022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DDA765-0543-4E8F-BCDB-899CAFFF7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215AD8-750C-4D49-BDBF-76468A837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7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174223-281E-49B1-B129-CC1544136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CC136-48B6-4CB8-AF2A-0EE819C5BF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05A72-B4FA-4F65-8BF7-575BE8957D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42E4A4-2A86-47D9-9AD6-E295620A8C6E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C58334-D41A-48D3-A03B-2A8EB6DB4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528CF-A035-40E8-88C9-39601A18F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4E9B4-D135-4CD9-990A-17775C08F2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250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A6C257-386F-4B2E-BB70-BB9FEB01A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769CE4-A661-4257-B659-E110C98B4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841B1-D88B-4409-A982-DBFFBA766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6C075-8DCF-4311-ACE1-2157B4E5F3D1}" type="datetime1">
              <a:rPr lang="en-US" smtClean="0"/>
              <a:t>5/20/2022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200297-0D68-42FA-AE0C-90C4436540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Copyright © James T. Lang 2022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16ED3-D568-4D15-9005-321B26601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81617-5AED-468B-8FB2-A888C84EF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976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waterfrontpropertylaw.com/blog/posts/what-to-do-if-you-have-been-charged-with-a-tidal-wetlands-violation/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lang@pendercoward.com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 descr="Title 1">
            <a:extLst>
              <a:ext uri="{FF2B5EF4-FFF2-40B4-BE49-F238E27FC236}">
                <a16:creationId xmlns:a16="http://schemas.microsoft.com/office/drawing/2014/main" id="{B3F7C095-F0B3-47DE-8ADB-6ED155289C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82019" y="4255294"/>
            <a:ext cx="7772400" cy="762000"/>
          </a:xfrm>
          <a:ln w="12700">
            <a:solidFill>
              <a:srgbClr val="FFFFFF"/>
            </a:solidFill>
            <a:round/>
            <a:headEnd/>
            <a:tailEnd/>
          </a:ln>
        </p:spPr>
        <p:txBody>
          <a:bodyPr vert="horz" lIns="45720" tIns="45720" rIns="45720" bIns="45720" rtlCol="0" anchor="b">
            <a:normAutofit/>
          </a:bodyPr>
          <a:lstStyle/>
          <a:p>
            <a:pPr algn="ctr"/>
            <a:r>
              <a:rPr lang="en-US" altLang="en-US" sz="3400" dirty="0">
                <a:solidFill>
                  <a:srgbClr val="44546A"/>
                </a:solidFill>
                <a:latin typeface="Calibri Light" panose="020F0302020204030204" pitchFamily="34" charset="0"/>
                <a:cs typeface="Calibri Light" panose="020F0302020204030204" pitchFamily="34" charset="0"/>
                <a:sym typeface="Calibri Light" panose="020F0302020204030204" pitchFamily="34" charset="0"/>
              </a:rPr>
              <a:t>Wetlands Law and Regulation in Virginia</a:t>
            </a:r>
          </a:p>
        </p:txBody>
      </p:sp>
      <p:sp>
        <p:nvSpPr>
          <p:cNvPr id="3074" name="Rectangle 2" descr="Subtitle 2">
            <a:extLst>
              <a:ext uri="{FF2B5EF4-FFF2-40B4-BE49-F238E27FC236}">
                <a16:creationId xmlns:a16="http://schemas.microsoft.com/office/drawing/2014/main" id="{18EF7853-3C12-4300-9D88-C1E7FE8B6F47}"/>
              </a:ext>
            </a:extLst>
          </p:cNvPr>
          <p:cNvSpPr>
            <a:spLocks noGrp="1" noChangeArrowheads="1"/>
          </p:cNvSpPr>
          <p:nvPr>
            <p:ph type="body" sz="quarter" idx="1"/>
          </p:nvPr>
        </p:nvSpPr>
        <p:spPr>
          <a:xfrm>
            <a:off x="2867819" y="4918075"/>
            <a:ext cx="6400800" cy="533400"/>
          </a:xfrm>
        </p:spPr>
        <p:txBody>
          <a:bodyPr vert="horz" lIns="45720" tIns="45720" rIns="45720" bIns="45720" rtlCol="0">
            <a:normAutofit/>
          </a:bodyPr>
          <a:lstStyle/>
          <a:p>
            <a:pPr marL="0" indent="0" algn="ctr">
              <a:buNone/>
            </a:pPr>
            <a:r>
              <a:rPr lang="en-US" altLang="en-US" sz="2200" b="1" dirty="0">
                <a:solidFill>
                  <a:srgbClr val="AFABA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January 21, 2022</a:t>
            </a:r>
          </a:p>
        </p:txBody>
      </p:sp>
      <p:pic>
        <p:nvPicPr>
          <p:cNvPr id="3075" name="Picture 3" descr="Picture 13">
            <a:extLst>
              <a:ext uri="{FF2B5EF4-FFF2-40B4-BE49-F238E27FC236}">
                <a16:creationId xmlns:a16="http://schemas.microsoft.com/office/drawing/2014/main" id="{A3111C9C-0D88-48FD-8CA5-285A9F55B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81000"/>
            <a:ext cx="9144000" cy="4364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6" name="Picture 4" descr="Picture 6">
            <a:extLst>
              <a:ext uri="{FF2B5EF4-FFF2-40B4-BE49-F238E27FC236}">
                <a16:creationId xmlns:a16="http://schemas.microsoft.com/office/drawing/2014/main" id="{498E5226-0AA2-47C7-8B4A-243606A90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7094" y="5289550"/>
            <a:ext cx="2383631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7" name="Picture 5" descr="Picture 8">
            <a:extLst>
              <a:ext uri="{FF2B5EF4-FFF2-40B4-BE49-F238E27FC236}">
                <a16:creationId xmlns:a16="http://schemas.microsoft.com/office/drawing/2014/main" id="{E8C171B3-20F8-4763-8D5B-A5B13140D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4463" y="5528469"/>
            <a:ext cx="3826669" cy="7770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8" name="Text Box 6" descr="TextBox 3">
            <a:extLst>
              <a:ext uri="{FF2B5EF4-FFF2-40B4-BE49-F238E27FC236}">
                <a16:creationId xmlns:a16="http://schemas.microsoft.com/office/drawing/2014/main" id="{D9DC8250-9BC1-4B30-BCB4-B4355A330E14}"/>
              </a:ext>
            </a:extLst>
          </p:cNvPr>
          <p:cNvSpPr txBox="1">
            <a:spLocks/>
          </p:cNvSpPr>
          <p:nvPr/>
        </p:nvSpPr>
        <p:spPr bwMode="auto">
          <a:xfrm>
            <a:off x="4502944" y="6601619"/>
            <a:ext cx="3579019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720" bIns="45720">
            <a:spAutoFit/>
          </a:bodyPr>
          <a:lstStyle>
            <a:lvl1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 algn="l"/>
            <a:r>
              <a:rPr lang="en-US" altLang="en-US" sz="1000" dirty="0">
                <a:solidFill>
                  <a:srgbClr val="AFABAB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.</a:t>
            </a:r>
          </a:p>
        </p:txBody>
      </p:sp>
      <p:pic>
        <p:nvPicPr>
          <p:cNvPr id="3079" name="Picture 7" descr="Picture 5">
            <a:extLst>
              <a:ext uri="{FF2B5EF4-FFF2-40B4-BE49-F238E27FC236}">
                <a16:creationId xmlns:a16="http://schemas.microsoft.com/office/drawing/2014/main" id="{F5CB2042-403A-4208-B336-B6A3F51389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107782"/>
            <a:ext cx="1343819" cy="1588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A54EEF-CF9B-40E8-B222-05D0A67CA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4B617-9874-4352-AFAB-5E7941AD6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Why do Wetlands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8B25E-C7F7-476D-BB4F-675CD88291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Flood control</a:t>
            </a:r>
          </a:p>
          <a:p>
            <a:r>
              <a:rPr lang="en-US" dirty="0"/>
              <a:t>Groundwater recharge</a:t>
            </a:r>
          </a:p>
          <a:p>
            <a:r>
              <a:rPr lang="en-US" dirty="0"/>
              <a:t>Filter pollutants </a:t>
            </a:r>
          </a:p>
          <a:p>
            <a:pPr lvl="1"/>
            <a:r>
              <a:rPr lang="en-US" dirty="0"/>
              <a:t>Nutrient capture helps Virginia attain </a:t>
            </a:r>
            <a:r>
              <a:rPr lang="en-US" dirty="0" err="1"/>
              <a:t>ChesBay</a:t>
            </a:r>
            <a:r>
              <a:rPr lang="en-US" dirty="0"/>
              <a:t> Program requirements</a:t>
            </a:r>
          </a:p>
          <a:p>
            <a:r>
              <a:rPr lang="en-US" dirty="0"/>
              <a:t>Many species depend on wetlands</a:t>
            </a:r>
          </a:p>
          <a:p>
            <a:pPr lvl="1"/>
            <a:r>
              <a:rPr lang="en-US" dirty="0"/>
              <a:t>40 to 60 percent of all endangered species have some part of their life cycle connected to a wetland</a:t>
            </a:r>
          </a:p>
          <a:p>
            <a:r>
              <a:rPr lang="en-US" dirty="0"/>
              <a:t>Carbon capture</a:t>
            </a:r>
          </a:p>
          <a:p>
            <a:r>
              <a:rPr lang="en-US" dirty="0"/>
              <a:t>Economic benefits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7382DE-02C5-45BC-9A35-5B4397C76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4694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D4B17-12AE-42AD-A0BE-FDF963743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Did Wetlands Come to be Regulated?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BA9AC-CE31-448D-B9FE-8F41C9788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altLang="en-US" sz="2400" b="0" dirty="0"/>
              <a:t>Clean Water Act (CWA) of 1972</a:t>
            </a:r>
          </a:p>
          <a:p>
            <a:pPr lvl="1"/>
            <a:r>
              <a:rPr lang="en-US" altLang="en-US" sz="2000" b="0" dirty="0"/>
              <a:t>Section 404</a:t>
            </a:r>
            <a:r>
              <a:rPr lang="en-US" altLang="en-US" sz="2000" dirty="0"/>
              <a:t> (33 USC §1344)</a:t>
            </a:r>
            <a:endParaRPr lang="en-US" altLang="en-US" sz="2000" b="0" dirty="0"/>
          </a:p>
          <a:p>
            <a:pPr lvl="1"/>
            <a:r>
              <a:rPr lang="en-US" altLang="en-US" sz="2000" b="0" dirty="0"/>
              <a:t>Discharge of dredged or fill material into the navigable waters </a:t>
            </a:r>
          </a:p>
          <a:p>
            <a:pPr lvl="1"/>
            <a:r>
              <a:rPr lang="en-US" altLang="en-US" sz="2000" dirty="0"/>
              <a:t>The word “wetlands” appears nowhere in the CWA</a:t>
            </a:r>
          </a:p>
          <a:p>
            <a:pPr lvl="1"/>
            <a:r>
              <a:rPr lang="en-US" altLang="en-US" sz="2000" b="0" dirty="0"/>
              <a:t>The most controversial program in the CWA (landward extension)</a:t>
            </a:r>
          </a:p>
          <a:p>
            <a:pPr lvl="1"/>
            <a:r>
              <a:rPr lang="en-US" altLang="en-US" sz="2000" b="0" dirty="0"/>
              <a:t>Lots of exemptions </a:t>
            </a:r>
          </a:p>
          <a:p>
            <a:pPr lvl="2"/>
            <a:r>
              <a:rPr lang="en-US" altLang="en-US" sz="1600" dirty="0"/>
              <a:t>“normal farming, silviculture, and ranching activities”</a:t>
            </a:r>
          </a:p>
          <a:p>
            <a:pPr lvl="2"/>
            <a:r>
              <a:rPr lang="en-US" altLang="en-US" sz="1600" dirty="0"/>
              <a:t>Maintenance of structures (dikes, dams, levees, riprap, breakwaters, causeways, bridges, etc.)</a:t>
            </a:r>
          </a:p>
          <a:p>
            <a:pPr lvl="2"/>
            <a:r>
              <a:rPr lang="en-US" altLang="en-US" sz="1600" dirty="0"/>
              <a:t>Construction of irrigation ditches</a:t>
            </a:r>
          </a:p>
          <a:p>
            <a:pPr lvl="2"/>
            <a:r>
              <a:rPr lang="en-US" altLang="en-US" sz="1600" dirty="0"/>
              <a:t>Maintenance of drainage ditches</a:t>
            </a:r>
            <a:endParaRPr lang="en-US" altLang="en-US" sz="1600" b="0" dirty="0"/>
          </a:p>
          <a:p>
            <a:r>
              <a:rPr lang="en-US" altLang="en-US" sz="2400" b="0" dirty="0"/>
              <a:t>1985 Food Security Act (</a:t>
            </a:r>
            <a:r>
              <a:rPr lang="en-US" altLang="en-US" sz="2400" b="0" dirty="0" err="1"/>
              <a:t>Swampbuster</a:t>
            </a:r>
            <a:r>
              <a:rPr lang="en-US" altLang="en-US" sz="2400" b="0" dirty="0"/>
              <a:t> Act)</a:t>
            </a:r>
          </a:p>
          <a:p>
            <a:pPr lvl="1"/>
            <a:r>
              <a:rPr lang="en-US" altLang="en-US" sz="2000" b="0" dirty="0"/>
              <a:t>Farmers who accept federal agricultural subsidies cannot drain wetlands</a:t>
            </a:r>
          </a:p>
          <a:p>
            <a:pPr lvl="1"/>
            <a:r>
              <a:rPr lang="en-US" altLang="en-US" sz="2000" b="0" dirty="0"/>
              <a:t>Intended to stop agricultural </a:t>
            </a:r>
            <a:r>
              <a:rPr lang="en-US" altLang="en-US" sz="2000" dirty="0"/>
              <a:t>wetland losses</a:t>
            </a:r>
          </a:p>
          <a:p>
            <a:pPr lvl="1"/>
            <a:r>
              <a:rPr lang="en-US" altLang="en-US" sz="2000" dirty="0"/>
              <a:t>Prior converted wetlands </a:t>
            </a:r>
          </a:p>
          <a:p>
            <a:r>
              <a:rPr lang="en-US" altLang="en-US" sz="2400" dirty="0"/>
              <a:t>State certification 33 USC §1344 (no permit shall be granted if denied by the State)</a:t>
            </a:r>
          </a:p>
          <a:p>
            <a:pPr lvl="1"/>
            <a:endParaRPr lang="en-US" altLang="en-US" sz="2000" b="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0C8901-2319-40C1-B97A-736F444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6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8D050-24C1-48C3-BD94-953623D86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State Regulation Followed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BD7D5E-D223-46A8-AA46-A10B56C57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33 USC </a:t>
            </a:r>
            <a:r>
              <a:rPr lang="en-US" altLang="en-US" dirty="0"/>
              <a:t>§1344(g) &amp; (h) allow states to administer their own wetlands permit program</a:t>
            </a:r>
          </a:p>
          <a:p>
            <a:r>
              <a:rPr lang="en-US" altLang="en-US" dirty="0"/>
              <a:t>Tidal Wetlands Act of 1972 (Va. Code §§28.2-1300 to 1320)</a:t>
            </a:r>
          </a:p>
          <a:p>
            <a:pPr lvl="1"/>
            <a:r>
              <a:rPr lang="en-US" altLang="en-US" dirty="0"/>
              <a:t>VMRC and Local Wetlands Boards</a:t>
            </a:r>
          </a:p>
          <a:p>
            <a:r>
              <a:rPr lang="en-US" altLang="en-US" dirty="0"/>
              <a:t>Virginia Nontidal Wetlands Act of 2001 </a:t>
            </a:r>
          </a:p>
          <a:p>
            <a:pPr lvl="1"/>
            <a:r>
              <a:rPr lang="en-US" dirty="0"/>
              <a:t>Amends the State Water Control Law (Va. Code </a:t>
            </a:r>
            <a:r>
              <a:rPr lang="en-US" altLang="en-US" dirty="0"/>
              <a:t>§§62.1-44.15:20 to 44.15:23.1)</a:t>
            </a:r>
          </a:p>
          <a:p>
            <a:pPr lvl="1"/>
            <a:r>
              <a:rPr lang="en-US" dirty="0"/>
              <a:t>DEQ</a:t>
            </a:r>
          </a:p>
          <a:p>
            <a:pPr lvl="1"/>
            <a:r>
              <a:rPr lang="en-US" dirty="0"/>
              <a:t>Enables DEQ to regulate all state waters, regardless of CWA jurisdiction</a:t>
            </a:r>
          </a:p>
          <a:p>
            <a:pPr lvl="1"/>
            <a:r>
              <a:rPr lang="en-US" dirty="0"/>
              <a:t>Virginia Water Protection Permit required </a:t>
            </a:r>
          </a:p>
          <a:p>
            <a:pPr lvl="2"/>
            <a:r>
              <a:rPr lang="en-US" dirty="0"/>
              <a:t>Drain a wetland</a:t>
            </a:r>
          </a:p>
          <a:p>
            <a:pPr lvl="2"/>
            <a:r>
              <a:rPr lang="en-US" dirty="0"/>
              <a:t>Fill or dump in a wetland</a:t>
            </a:r>
          </a:p>
          <a:p>
            <a:pPr lvl="2"/>
            <a:r>
              <a:rPr lang="en-US" dirty="0"/>
              <a:t>Permanently flood a wetland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F1ABC6-5AA7-44C1-87C3-AAA7A6094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7978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285C88-F26C-4CD3-A5CD-187B51188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Federal vs. State Wetlands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9D06DA-3FE6-4BC7-B66F-305CC8DFE0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5" b="43869"/>
          <a:stretch/>
        </p:blipFill>
        <p:spPr bwMode="auto">
          <a:xfrm>
            <a:off x="1408217" y="1340450"/>
            <a:ext cx="8780812" cy="515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D33352-E90A-4BF9-87C5-5D82F2AF0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526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57622-6879-4B2E-8078-A66AC9561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CWA Jurisdiction as to Palustrine &amp; Lacustrine Wetlands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691B3-7FB7-4CA2-887B-83734BFB1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Navigable waters / Waters of the United States / WOTUS</a:t>
            </a:r>
          </a:p>
          <a:p>
            <a:r>
              <a:rPr lang="en-US" dirty="0"/>
              <a:t>USACE in the 1970’s:  Most or all wetlands subject to federal regulation</a:t>
            </a:r>
          </a:p>
          <a:p>
            <a:r>
              <a:rPr lang="en-US" dirty="0"/>
              <a:t>1985 </a:t>
            </a:r>
            <a:r>
              <a:rPr lang="en-US" u="sng" dirty="0"/>
              <a:t>Riverside Bayview Homes</a:t>
            </a:r>
            <a:r>
              <a:rPr lang="en-US" dirty="0"/>
              <a:t>:  Wetlands that abut navigable waters are WOTUS</a:t>
            </a:r>
          </a:p>
          <a:p>
            <a:r>
              <a:rPr lang="en-US" dirty="0"/>
              <a:t>2001 </a:t>
            </a:r>
            <a:r>
              <a:rPr lang="en-US" u="sng" dirty="0"/>
              <a:t>SWANCC</a:t>
            </a:r>
            <a:r>
              <a:rPr lang="en-US" dirty="0"/>
              <a:t>:  Intrastate, isolated waters not connected or adjacent to navigable waters are not WOTUS</a:t>
            </a:r>
          </a:p>
          <a:p>
            <a:r>
              <a:rPr lang="en-US" dirty="0"/>
              <a:t>2006 </a:t>
            </a:r>
            <a:r>
              <a:rPr lang="en-US" u="sng" dirty="0" err="1"/>
              <a:t>Rapanos</a:t>
            </a:r>
            <a:r>
              <a:rPr lang="en-US" dirty="0"/>
              <a:t>:  Wetlands that significantly affect chemical, physical and biological integrity of waters that are navigable in fact are WOTUS</a:t>
            </a:r>
          </a:p>
          <a:p>
            <a:r>
              <a:rPr lang="en-US" dirty="0"/>
              <a:t>2015 WOTUS Rule:  (</a:t>
            </a:r>
            <a:r>
              <a:rPr lang="en-US" dirty="0" err="1"/>
              <a:t>i</a:t>
            </a:r>
            <a:r>
              <a:rPr lang="en-US" dirty="0"/>
              <a:t>) Waters that are jurisdictional in all instances; (ii) Waters that are excluded; and, (iii) “other waters” </a:t>
            </a:r>
          </a:p>
          <a:p>
            <a:pPr lvl="1"/>
            <a:r>
              <a:rPr lang="en-US" dirty="0"/>
              <a:t>Court enjoined nationwide the day before it could go into effect </a:t>
            </a:r>
          </a:p>
          <a:p>
            <a:pPr lvl="1"/>
            <a:r>
              <a:rPr lang="en-US" dirty="0"/>
              <a:t>USACE using law as it existed prior to August 27, 2015</a:t>
            </a:r>
          </a:p>
          <a:p>
            <a:r>
              <a:rPr lang="en-US" dirty="0"/>
              <a:t>2019 WOTUS rule repealed</a:t>
            </a:r>
          </a:p>
          <a:p>
            <a:r>
              <a:rPr lang="en-US" dirty="0"/>
              <a:t>2020 NWPR:  Significant reduction in USACE jurisdiction</a:t>
            </a:r>
          </a:p>
          <a:p>
            <a:pPr lvl="1"/>
            <a:r>
              <a:rPr lang="en-US" dirty="0"/>
              <a:t>Court enjoined nationwide in 2021</a:t>
            </a:r>
          </a:p>
          <a:p>
            <a:pPr lvl="1"/>
            <a:r>
              <a:rPr lang="en-US" dirty="0"/>
              <a:t>Interpret WOTUS “consistent with the pre-2015 regulatory regime”</a:t>
            </a:r>
          </a:p>
          <a:p>
            <a:r>
              <a:rPr lang="en-US" dirty="0"/>
              <a:t>2021 EPA and USACE announce intent to revise definition of WOTUS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5B725D1-B1C2-4C75-AA3A-BA7C3223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296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4B554-6FD3-4903-AB44-933C93AAE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Permit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6FFF7-FC80-4F55-86DD-A9A013D2CE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7490"/>
            <a:ext cx="10515600" cy="4351338"/>
          </a:xfrm>
        </p:spPr>
        <p:txBody>
          <a:bodyPr/>
          <a:lstStyle/>
          <a:p>
            <a:r>
              <a:rPr lang="en-US" dirty="0"/>
              <a:t>Wetland Assessment</a:t>
            </a:r>
          </a:p>
          <a:p>
            <a:r>
              <a:rPr lang="en-US" dirty="0"/>
              <a:t>Delineation</a:t>
            </a:r>
          </a:p>
          <a:p>
            <a:r>
              <a:rPr lang="en-US" dirty="0"/>
              <a:t>Obtain Confirmation from USACE (Jurisdictional Determination)</a:t>
            </a:r>
          </a:p>
          <a:p>
            <a:r>
              <a:rPr lang="en-US" dirty="0"/>
              <a:t>Joint Permit Application for wetland impacts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762DCCC1-D594-4730-A29A-C691C9C7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07" b="25946"/>
          <a:stretch>
            <a:fillRect/>
          </a:stretch>
        </p:blipFill>
        <p:spPr bwMode="auto">
          <a:xfrm>
            <a:off x="2650176" y="3429000"/>
            <a:ext cx="6891647" cy="3015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CB182E-B930-4645-BD43-10604CC87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1887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34A1B-6A8B-4EC2-BAEC-4384105D0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General Permits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45EF27-90FD-416C-B0E5-CD269D746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19452" cy="4351338"/>
          </a:xfrm>
        </p:spPr>
        <p:txBody>
          <a:bodyPr/>
          <a:lstStyle/>
          <a:p>
            <a:r>
              <a:rPr lang="en-US" dirty="0"/>
              <a:t>Federal – Nationwide Permits</a:t>
            </a:r>
          </a:p>
          <a:p>
            <a:pPr lvl="1"/>
            <a:r>
              <a:rPr lang="en-US" dirty="0"/>
              <a:t>NWP 7 for outfalls to wetlands</a:t>
            </a:r>
          </a:p>
          <a:p>
            <a:pPr lvl="1"/>
            <a:r>
              <a:rPr lang="en-US" dirty="0"/>
              <a:t>NWP 13 for shoreline repair</a:t>
            </a:r>
          </a:p>
          <a:p>
            <a:pPr lvl="1"/>
            <a:r>
              <a:rPr lang="en-US" dirty="0"/>
              <a:t>NWP 18 for minor discharges</a:t>
            </a:r>
          </a:p>
          <a:p>
            <a:pPr lvl="1"/>
            <a:r>
              <a:rPr lang="en-US" dirty="0"/>
              <a:t>NWP 19 for minor dredging</a:t>
            </a:r>
          </a:p>
          <a:p>
            <a:pPr lvl="1"/>
            <a:r>
              <a:rPr lang="en-US" dirty="0"/>
              <a:t>NWP 29 for residential</a:t>
            </a:r>
          </a:p>
          <a:p>
            <a:pPr lvl="1"/>
            <a:r>
              <a:rPr lang="en-US" dirty="0"/>
              <a:t>NWP 39 for commercial</a:t>
            </a:r>
          </a:p>
          <a:p>
            <a:pPr lvl="1"/>
            <a:r>
              <a:rPr lang="en-US" dirty="0"/>
              <a:t>NWP 54 for living shorelines</a:t>
            </a:r>
          </a:p>
          <a:p>
            <a:pPr lvl="1"/>
            <a:r>
              <a:rPr lang="en-US" dirty="0"/>
              <a:t>NWP 58 / 59 for utilities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F794F82-3B7A-4834-88DA-16C34C93DFFB}"/>
              </a:ext>
            </a:extLst>
          </p:cNvPr>
          <p:cNvSpPr txBox="1">
            <a:spLocks/>
          </p:cNvSpPr>
          <p:nvPr/>
        </p:nvSpPr>
        <p:spPr>
          <a:xfrm>
            <a:off x="6217722" y="1801874"/>
            <a:ext cx="471945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State DEQ – General Permits</a:t>
            </a:r>
          </a:p>
          <a:p>
            <a:pPr lvl="1"/>
            <a:r>
              <a:rPr lang="en-US" dirty="0"/>
              <a:t>WP2 for utilities</a:t>
            </a:r>
          </a:p>
          <a:p>
            <a:pPr lvl="1"/>
            <a:r>
              <a:rPr lang="en-US" dirty="0"/>
              <a:t>WP3 for linear transportation projects</a:t>
            </a:r>
          </a:p>
          <a:p>
            <a:pPr lvl="1"/>
            <a:r>
              <a:rPr lang="en-US" dirty="0"/>
              <a:t>WP4 for developments</a:t>
            </a:r>
          </a:p>
          <a:p>
            <a:pPr lvl="1"/>
            <a:endParaRPr lang="en-US" dirty="0"/>
          </a:p>
          <a:p>
            <a:r>
              <a:rPr lang="en-US" dirty="0"/>
              <a:t>VMRC</a:t>
            </a:r>
          </a:p>
          <a:p>
            <a:r>
              <a:rPr lang="en-US" dirty="0"/>
              <a:t>City Wetland Boards</a:t>
            </a:r>
          </a:p>
          <a:p>
            <a:pPr lvl="1"/>
            <a:r>
              <a:rPr lang="en-US" dirty="0"/>
              <a:t>Both often require public hearings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C435B8-7847-464B-8EDC-8819447E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406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98530-61D5-4A70-B31D-B6AE4CDD4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Individual Permits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1F350-A262-47B5-9D1E-A7A4C9573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preferred by applicants</a:t>
            </a:r>
          </a:p>
          <a:p>
            <a:pPr lvl="1"/>
            <a:r>
              <a:rPr lang="en-US" dirty="0"/>
              <a:t>Costs more</a:t>
            </a:r>
          </a:p>
          <a:p>
            <a:pPr lvl="1"/>
            <a:r>
              <a:rPr lang="en-US" dirty="0"/>
              <a:t>Takes more time</a:t>
            </a:r>
          </a:p>
          <a:p>
            <a:pPr lvl="1"/>
            <a:r>
              <a:rPr lang="en-US" dirty="0"/>
              <a:t>Greater risk to applicant due to other agencies’ &amp; public involvement</a:t>
            </a:r>
          </a:p>
          <a:p>
            <a:r>
              <a:rPr lang="en-US" dirty="0"/>
              <a:t>Becoming harder to use general permits</a:t>
            </a:r>
          </a:p>
          <a:p>
            <a:pPr lvl="1"/>
            <a:r>
              <a:rPr lang="en-US" dirty="0"/>
              <a:t>Less inventory of land attractive for development</a:t>
            </a:r>
          </a:p>
          <a:p>
            <a:pPr lvl="1"/>
            <a:r>
              <a:rPr lang="en-US" dirty="0"/>
              <a:t>During revision of NWP’s USACE tightens thresholds for eligibility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FC2C12-C9AE-427D-BF63-7E82CE7BDF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740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A7CCF-38B4-491A-8FE3-2655304D7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Mitigation Required When You Permit Wetlands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B27AA-E681-45A5-B34F-8CEA95BC7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Purchase credit from mitigation bank</a:t>
            </a:r>
          </a:p>
          <a:p>
            <a:r>
              <a:rPr lang="en-US" dirty="0"/>
              <a:t>In lieu fee when mitigation banks not available</a:t>
            </a:r>
          </a:p>
          <a:p>
            <a:r>
              <a:rPr lang="en-US" dirty="0"/>
              <a:t>Onsite mitigation </a:t>
            </a:r>
          </a:p>
          <a:p>
            <a:pPr lvl="1"/>
            <a:r>
              <a:rPr lang="en-US" dirty="0"/>
              <a:t>Requires permitting as part of the JPA</a:t>
            </a:r>
          </a:p>
          <a:p>
            <a:pPr lvl="1"/>
            <a:r>
              <a:rPr lang="en-US" dirty="0"/>
              <a:t>Wetlands mitigation plan</a:t>
            </a:r>
          </a:p>
          <a:p>
            <a:pPr lvl="1"/>
            <a:r>
              <a:rPr lang="en-US" dirty="0"/>
              <a:t>Success criteria</a:t>
            </a:r>
          </a:p>
          <a:p>
            <a:pPr lvl="1"/>
            <a:r>
              <a:rPr lang="en-US" dirty="0"/>
              <a:t>Monitoring up to 10 years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A10278-3E45-4F1D-9B53-AF8F57935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740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4BB15-F2EF-4F09-9525-358C6FADF5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Things You Can Do in Wetlands W/O Permit</a:t>
            </a:r>
            <a:br>
              <a:rPr lang="en-US" dirty="0"/>
            </a:br>
            <a:r>
              <a:rPr lang="en-US" dirty="0"/>
              <a:t>9 VAC 25-210-60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8E750-D4A0-41D5-A956-10302E54A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Silviculture (logging and land management within limitations)</a:t>
            </a:r>
          </a:p>
          <a:p>
            <a:r>
              <a:rPr lang="en-US" dirty="0"/>
              <a:t>Debris removal provided it is done in an environmentally sound manner</a:t>
            </a:r>
          </a:p>
          <a:p>
            <a:r>
              <a:rPr lang="en-US" dirty="0"/>
              <a:t>Agricultural activities in existing farmed wetland areas </a:t>
            </a:r>
          </a:p>
          <a:p>
            <a:r>
              <a:rPr lang="en-US" dirty="0"/>
              <a:t>Mowing provided the area was historically mowed</a:t>
            </a:r>
          </a:p>
          <a:p>
            <a:r>
              <a:rPr lang="en-US" dirty="0"/>
              <a:t>Vegetation maintenance (trimming, removal of dead / diseased / noxious vegetation)</a:t>
            </a:r>
          </a:p>
          <a:p>
            <a:r>
              <a:rPr lang="en-US" dirty="0"/>
              <a:t>Repair and maintenance of existing serviceable structures in wetlands (docks, bulkheads, utilities,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r>
              <a:rPr lang="en-US" dirty="0"/>
              <a:t>Maintenance of existing ditches provided that the design of the ditch does not change (depth, width,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DD01D-74C0-478A-9001-62AD66872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957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F265B-1665-43CC-85A8-9C01C188E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What We Will Cover Today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AD124-17D6-4434-B7AA-859489F681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How to Identify Wetlands</a:t>
            </a:r>
          </a:p>
          <a:p>
            <a:r>
              <a:rPr lang="en-US" dirty="0"/>
              <a:t>Why Wetlands Matter</a:t>
            </a:r>
          </a:p>
          <a:p>
            <a:r>
              <a:rPr lang="en-US" dirty="0"/>
              <a:t>How Wetlands Came to be Regulated</a:t>
            </a:r>
          </a:p>
          <a:p>
            <a:r>
              <a:rPr lang="en-US" dirty="0"/>
              <a:t>Federal Regulation vs. Regulation by Virginia</a:t>
            </a:r>
          </a:p>
          <a:p>
            <a:r>
              <a:rPr lang="en-US" dirty="0"/>
              <a:t>Activities in Wetlands that Do and Do Not Require Permits</a:t>
            </a:r>
          </a:p>
          <a:p>
            <a:r>
              <a:rPr lang="en-US" dirty="0"/>
              <a:t>Permit Process</a:t>
            </a:r>
          </a:p>
          <a:p>
            <a:r>
              <a:rPr lang="en-US" dirty="0"/>
              <a:t>Enforcement </a:t>
            </a:r>
          </a:p>
          <a:p>
            <a:r>
              <a:rPr lang="en-US" dirty="0"/>
              <a:t>Questions</a:t>
            </a:r>
          </a:p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464870-6B8F-40D2-BCF9-3A4C551A4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323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D7C60-A7E2-41D5-8E4A-C41624A3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Things in a Wetlands That Require a Permit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1871F-BA9D-419C-B3BF-080E66970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Soil disturbance (filling, excavating)</a:t>
            </a:r>
          </a:p>
          <a:p>
            <a:pPr lvl="1"/>
            <a:r>
              <a:rPr lang="en-US" dirty="0"/>
              <a:t>Includes grubbing during logging – leave the stumps, unless under silvicultural exemption</a:t>
            </a:r>
          </a:p>
          <a:p>
            <a:r>
              <a:rPr lang="en-US" dirty="0"/>
              <a:t>Altering the hydrology of a wetland (wetter or dryer)</a:t>
            </a:r>
          </a:p>
          <a:p>
            <a:r>
              <a:rPr lang="en-US" dirty="0"/>
              <a:t>Converting a wetland into a new use (agriculture or development including lawn space)</a:t>
            </a:r>
          </a:p>
          <a:p>
            <a:r>
              <a:rPr lang="en-US" dirty="0"/>
              <a:t>Staging of materials in wetland areas during construction</a:t>
            </a:r>
          </a:p>
          <a:p>
            <a:r>
              <a:rPr lang="en-US" dirty="0"/>
              <a:t>Mechanized clearing of wetlands</a:t>
            </a:r>
          </a:p>
          <a:p>
            <a:r>
              <a:rPr lang="en-US" dirty="0"/>
              <a:t>Crossing over or under wetland areas with piers, bridges or utilities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A41309-67A9-44E1-93B5-CE3F8DB0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134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2775-E2D8-43B5-87F2-A1B70B632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Options When Agency Takes a Hard 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8186CA-6304-489F-B454-C169534536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Who do you have on your team</a:t>
            </a:r>
          </a:p>
          <a:p>
            <a:pPr lvl="1"/>
            <a:r>
              <a:rPr lang="en-US" dirty="0"/>
              <a:t>Consultant?</a:t>
            </a:r>
          </a:p>
          <a:p>
            <a:pPr lvl="1"/>
            <a:r>
              <a:rPr lang="en-US" dirty="0"/>
              <a:t>Attorney?</a:t>
            </a:r>
          </a:p>
          <a:p>
            <a:pPr lvl="1"/>
            <a:r>
              <a:rPr lang="en-US" dirty="0"/>
              <a:t>Not smart to “do it yourself”</a:t>
            </a:r>
          </a:p>
          <a:p>
            <a:r>
              <a:rPr lang="en-US" dirty="0"/>
              <a:t>Keep negotiating</a:t>
            </a:r>
          </a:p>
          <a:p>
            <a:r>
              <a:rPr lang="en-US" dirty="0"/>
              <a:t>Acquiesce to the agency</a:t>
            </a:r>
          </a:p>
          <a:p>
            <a:r>
              <a:rPr lang="en-US" dirty="0"/>
              <a:t>Abandon the project</a:t>
            </a:r>
          </a:p>
          <a:p>
            <a:r>
              <a:rPr lang="en-US" dirty="0"/>
              <a:t>Use court to reverse the agency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2B1AB-2C7C-4C8D-BEC3-0B8B42406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911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C8A0E-B9F8-4010-A653-4667C105D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Enforcement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B26D5-8A01-4742-B806-6B2C2B25C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Administrative</a:t>
            </a:r>
          </a:p>
          <a:p>
            <a:pPr lvl="1"/>
            <a:r>
              <a:rPr lang="en-US" dirty="0"/>
              <a:t>Up to $10k/day (maximum $125k)</a:t>
            </a:r>
          </a:p>
          <a:p>
            <a:r>
              <a:rPr lang="en-US" dirty="0"/>
              <a:t>Civil</a:t>
            </a:r>
          </a:p>
          <a:p>
            <a:pPr lvl="1"/>
            <a:r>
              <a:rPr lang="en-US" dirty="0"/>
              <a:t>Up to $25k/day</a:t>
            </a:r>
          </a:p>
          <a:p>
            <a:pPr lvl="1"/>
            <a:r>
              <a:rPr lang="en-US" dirty="0"/>
              <a:t>Injunction</a:t>
            </a:r>
          </a:p>
          <a:p>
            <a:r>
              <a:rPr lang="en-US" dirty="0"/>
              <a:t>Criminal</a:t>
            </a:r>
          </a:p>
          <a:p>
            <a:pPr lvl="1"/>
            <a:r>
              <a:rPr lang="en-US" dirty="0"/>
              <a:t>Negligent violation: up to $25k/day &amp; up to 1 year</a:t>
            </a:r>
          </a:p>
          <a:p>
            <a:pPr lvl="1"/>
            <a:r>
              <a:rPr lang="en-US" dirty="0"/>
              <a:t>Knowing violation:  up to $50k/day &amp; up to 3 years</a:t>
            </a:r>
          </a:p>
          <a:p>
            <a:pPr lvl="1"/>
            <a:r>
              <a:rPr lang="en-US" dirty="0"/>
              <a:t>Knowing endangerment:  up to $250k &amp; up to 15 years</a:t>
            </a:r>
          </a:p>
          <a:p>
            <a:pPr lvl="1"/>
            <a:r>
              <a:rPr lang="en-US" dirty="0"/>
              <a:t>False statement in application or other document:  up to $10k &amp; up to 2 years</a:t>
            </a:r>
          </a:p>
          <a:p>
            <a:r>
              <a:rPr lang="en-US" dirty="0"/>
              <a:t>Citizen’s Environmental Lawsuit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65F1DA-F725-4D68-B071-3E3A5451C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90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99B37-F68A-42B6-9ECE-77C0B122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Additional 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2B25AC-2D12-4AB5-BF95-14031E7905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Blog article:   The Supreme Court’s Hawkes Co. Decision May Help Save Your Project When Wetlands are Present</a:t>
            </a:r>
          </a:p>
          <a:p>
            <a:pPr lvl="1"/>
            <a:r>
              <a:rPr lang="en-US" dirty="0"/>
              <a:t>https://www.waterfrontpropertylaw.com/blog/posts/supreme-court-hawkes-co-decision-presence-of-wetlands/EPA Fact Sheet</a:t>
            </a:r>
          </a:p>
          <a:p>
            <a:r>
              <a:rPr lang="en-US" dirty="0"/>
              <a:t>Virginia Tidal Wetlands Violations in Review From an Environmental Lawyer</a:t>
            </a:r>
          </a:p>
          <a:p>
            <a:pPr lvl="1"/>
            <a:r>
              <a:rPr lang="en-US" dirty="0">
                <a:hlinkClick r:id="rId2"/>
              </a:rPr>
              <a:t>https://www.waterfrontpropertylaw.com/blog/posts/what-to-do-if-you-have-been-charged-with-a-tidal-wetlands-violation/</a:t>
            </a:r>
            <a:endParaRPr lang="en-US" dirty="0"/>
          </a:p>
          <a:p>
            <a:r>
              <a:rPr lang="en-US" dirty="0"/>
              <a:t>The VMRC’s Implementation of the Living Shoreline Requirement of SB776</a:t>
            </a:r>
          </a:p>
          <a:p>
            <a:pPr lvl="1"/>
            <a:r>
              <a:rPr lang="en-US" dirty="0"/>
              <a:t>https://www.waterfrontpropertylaw.com/blog/posts/vmrc-implementation-of-living-shoreline-requirement/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203098-0834-4554-B70E-E154B80E3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249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Picture 1">
            <a:extLst>
              <a:ext uri="{FF2B5EF4-FFF2-40B4-BE49-F238E27FC236}">
                <a16:creationId xmlns:a16="http://schemas.microsoft.com/office/drawing/2014/main" id="{3D797A3A-E29D-467F-9E79-51B825F3BB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107" y="3429000"/>
            <a:ext cx="4637088" cy="303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2" name="Text Box 2" descr="TextBox 2">
            <a:extLst>
              <a:ext uri="{FF2B5EF4-FFF2-40B4-BE49-F238E27FC236}">
                <a16:creationId xmlns:a16="http://schemas.microsoft.com/office/drawing/2014/main" id="{09E417CA-FB85-43A6-B354-67EB38665826}"/>
              </a:ext>
            </a:extLst>
          </p:cNvPr>
          <p:cNvSpPr txBox="1">
            <a:spLocks/>
          </p:cNvSpPr>
          <p:nvPr/>
        </p:nvSpPr>
        <p:spPr bwMode="auto">
          <a:xfrm>
            <a:off x="3316288" y="477044"/>
            <a:ext cx="5547519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45720" bIns="45720">
            <a:spAutoFit/>
          </a:bodyPr>
          <a:lstStyle>
            <a:lvl1pPr marL="204788" indent="-204788"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defTabSz="1828800"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457200" indent="1828800" algn="ctr" defTabSz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914400" indent="1828800" algn="ctr" defTabSz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1371600" indent="1828800" algn="ctr" defTabSz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1828800" indent="1828800" algn="ctr" defTabSz="182880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5E5E5E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r>
              <a:rPr lang="en-US" altLang="en-US" sz="5400" b="1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Questions?</a:t>
            </a:r>
            <a:endParaRPr lang="en-US" altLang="en-US" sz="5400" b="1" dirty="0">
              <a:solidFill>
                <a:srgbClr val="80808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r>
              <a:rPr lang="en-US" altLang="en-US" sz="2800" dirty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(757) 502-7326</a:t>
            </a:r>
          </a:p>
          <a:p>
            <a:r>
              <a:rPr lang="en-US" altLang="en-US" sz="2800" u="sng" dirty="0">
                <a:solidFill>
                  <a:srgbClr val="0563C1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  <a:hlinkClick r:id="rId3"/>
              </a:rPr>
              <a:t>jlang@pendercoward.com</a:t>
            </a:r>
            <a:endParaRPr lang="en-US" altLang="en-US" sz="2800" dirty="0">
              <a:solidFill>
                <a:srgbClr val="808080"/>
              </a:solidFill>
              <a:latin typeface="Calibri" panose="020F0502020204030204" pitchFamily="34" charset="0"/>
              <a:cs typeface="Calibri" panose="020F0502020204030204" pitchFamily="34" charset="0"/>
              <a:sym typeface="Calibri" panose="020F0502020204030204" pitchFamily="34" charset="0"/>
            </a:endParaRPr>
          </a:p>
          <a:p>
            <a:pPr>
              <a:buSzPct val="100000"/>
              <a:buFontTx/>
              <a:buAutoNum type="arabicParenBoth" startAt="757"/>
            </a:pPr>
            <a:r>
              <a:rPr lang="en-US" altLang="en-US" sz="2800" dirty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490-9264</a:t>
            </a:r>
          </a:p>
          <a:p>
            <a:r>
              <a:rPr lang="en-US" altLang="en-US" sz="2800" dirty="0">
                <a:solidFill>
                  <a:srgbClr val="808080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Brian.owen@msaonline.com</a:t>
            </a:r>
          </a:p>
        </p:txBody>
      </p:sp>
      <p:pic>
        <p:nvPicPr>
          <p:cNvPr id="5124" name="Picture 4" descr="Picture 5">
            <a:extLst>
              <a:ext uri="{FF2B5EF4-FFF2-40B4-BE49-F238E27FC236}">
                <a16:creationId xmlns:a16="http://schemas.microsoft.com/office/drawing/2014/main" id="{360FB976-D3B2-4324-BAA6-22E19E2372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3719513"/>
            <a:ext cx="2326482" cy="245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5" descr="Picture 7">
            <a:extLst>
              <a:ext uri="{FF2B5EF4-FFF2-40B4-BE49-F238E27FC236}">
                <a16:creationId xmlns:a16="http://schemas.microsoft.com/office/drawing/2014/main" id="{6E6C7DD8-4251-4DCA-913E-44F3C74927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0" y="3931444"/>
            <a:ext cx="3169444" cy="187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4B8D38-4E0B-431F-8ECA-13CA0FEE3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2B91F-A353-4573-9AA1-51793DC70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How to Identify Wetlands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E8924-4AB9-4FA2-A425-7B8FD1EA98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USACE 1987 Delineation Manual</a:t>
            </a:r>
          </a:p>
          <a:p>
            <a:pPr lvl="1"/>
            <a:r>
              <a:rPr lang="en-US" dirty="0"/>
              <a:t>“Wetland: those areas that are inundated or saturated by surface or groundwater at a frequency and duration sufficient to support, that under normal circumstances do support, a prevalence of vegetation typically adapted for life in saturated soil conditions”</a:t>
            </a:r>
          </a:p>
          <a:p>
            <a:r>
              <a:rPr lang="en-US" dirty="0"/>
              <a:t>Regional Supplements to the 1987 Manual</a:t>
            </a:r>
          </a:p>
          <a:p>
            <a:r>
              <a:rPr lang="en-US" dirty="0"/>
              <a:t>3 Characteristics of all Wetlands: </a:t>
            </a:r>
          </a:p>
          <a:p>
            <a:pPr lvl="1"/>
            <a:r>
              <a:rPr lang="en-US" dirty="0"/>
              <a:t>Hydrophytic vegetation (&gt;700 plant species in Virginia)</a:t>
            </a:r>
          </a:p>
          <a:p>
            <a:pPr lvl="1"/>
            <a:r>
              <a:rPr lang="en-US" dirty="0"/>
              <a:t>Hydric soil (20 indicators for this region)</a:t>
            </a:r>
          </a:p>
          <a:p>
            <a:pPr lvl="1"/>
            <a:r>
              <a:rPr lang="en-US" dirty="0"/>
              <a:t>Hydrology (18 primary indicators, 13 secondary)</a:t>
            </a:r>
          </a:p>
          <a:p>
            <a:pPr lvl="2"/>
            <a:r>
              <a:rPr lang="en-US" dirty="0"/>
              <a:t>Saturated at some time during the growing season of each year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6851DF-75DD-4BA1-BAFB-5B96409F8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17457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78C23-9BDC-49EA-AC8E-340DE8948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Cowardin</a:t>
            </a:r>
            <a:r>
              <a:rPr lang="en-US" dirty="0"/>
              <a:t> Classification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6A1B39-004F-468C-A52F-045A98EC0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Emergency Wetlands Resources Act of 1986 required USFWS to map and digitize all of the wetlands of the U.S.</a:t>
            </a:r>
          </a:p>
          <a:p>
            <a:r>
              <a:rPr lang="en-US" dirty="0"/>
              <a:t> The National Wetlands Inventory classifies wetlands into the 5 types of categories that Lewis </a:t>
            </a:r>
            <a:r>
              <a:rPr lang="en-US" dirty="0" err="1"/>
              <a:t>Cowardin</a:t>
            </a:r>
            <a:r>
              <a:rPr lang="en-US" dirty="0"/>
              <a:t> developed in 1979 </a:t>
            </a:r>
          </a:p>
          <a:p>
            <a:pPr lvl="1"/>
            <a:r>
              <a:rPr lang="en-US" dirty="0"/>
              <a:t>Marine</a:t>
            </a:r>
          </a:p>
          <a:p>
            <a:pPr lvl="1"/>
            <a:r>
              <a:rPr lang="en-US" dirty="0"/>
              <a:t>Estuarine</a:t>
            </a:r>
          </a:p>
          <a:p>
            <a:pPr lvl="1"/>
            <a:r>
              <a:rPr lang="en-US" dirty="0"/>
              <a:t>Riverine</a:t>
            </a:r>
          </a:p>
          <a:p>
            <a:pPr lvl="1"/>
            <a:r>
              <a:rPr lang="en-US" dirty="0"/>
              <a:t>Lacustrine</a:t>
            </a:r>
          </a:p>
          <a:p>
            <a:pPr lvl="1"/>
            <a:r>
              <a:rPr lang="en-US" dirty="0"/>
              <a:t>Palustrine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65024E-E3A7-482F-8716-2A0C2CCF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7864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5803ED-F4E2-407D-B2C4-B04407245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Marine (exposed to open ocean)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296025C-5FF3-4C19-B867-FC9D34716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7389" y="1825625"/>
            <a:ext cx="7597221" cy="4351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AE5BEA-6224-4A26-9D4F-8C42EF992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645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77738-FD1B-4287-B3D7-B94B71EAD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Estuarine (partially enclosed by land, salt/freshwater mix)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722E9F5-F265-481B-BBB5-8E8EFAC690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7080" y="1825625"/>
            <a:ext cx="7577840" cy="4351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1E7A79-A0C9-4997-B32D-917D921A1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876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6BD16-6812-4883-8AD3-D1027D0E4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Riverine (flowing freshwater)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85380B-7657-407D-8209-4A5CE9CEC7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1128" y="1825625"/>
            <a:ext cx="7629743" cy="4351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17FC44-7916-48F2-BAE6-025ABA7D3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81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9B00B-6BBB-49A6-9E1A-725A6CEE8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Lacustrine (freshwater that is still)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FB4670-4633-4440-9C39-20190C86A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1966" y="1825625"/>
            <a:ext cx="7608067" cy="4351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A72792-497A-45C9-9470-633287B37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0142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D677EF-720C-4E5C-BB2C-61F5B9204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Palustrine (inland freshwater wetlands)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CB7F449-9103-4916-B0A2-F4CA0F78E9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3855" y="1825625"/>
            <a:ext cx="7584289" cy="4351338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38522A-B6A3-4DC6-95A6-6F9D09345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Copyright © James T. Lang 2022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4679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2530</TotalTime>
  <Words>1447</Words>
  <Application>Microsoft Office PowerPoint</Application>
  <PresentationFormat>Widescreen</PresentationFormat>
  <Paragraphs>199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Custom Design</vt:lpstr>
      <vt:lpstr>Wetlands Law and Regulation in Virginia</vt:lpstr>
      <vt:lpstr>What We Will Cover Today</vt:lpstr>
      <vt:lpstr>How to Identify Wetlands</vt:lpstr>
      <vt:lpstr>Cowardin Classification System</vt:lpstr>
      <vt:lpstr>Marine (exposed to open ocean)</vt:lpstr>
      <vt:lpstr>Estuarine (partially enclosed by land, salt/freshwater mix)</vt:lpstr>
      <vt:lpstr>Riverine (flowing freshwater)</vt:lpstr>
      <vt:lpstr>Lacustrine (freshwater that is still)</vt:lpstr>
      <vt:lpstr>Palustrine (inland freshwater wetlands)</vt:lpstr>
      <vt:lpstr>Why do Wetlands Matter?</vt:lpstr>
      <vt:lpstr>How Did Wetlands Come to be Regulated?</vt:lpstr>
      <vt:lpstr>State Regulation Followed</vt:lpstr>
      <vt:lpstr>Federal vs. State Wetlands</vt:lpstr>
      <vt:lpstr>CWA Jurisdiction as to Palustrine &amp; Lacustrine Wetlands</vt:lpstr>
      <vt:lpstr>Permit Process</vt:lpstr>
      <vt:lpstr>General Permits</vt:lpstr>
      <vt:lpstr>Individual Permits</vt:lpstr>
      <vt:lpstr>Mitigation Required When You Permit Wetlands </vt:lpstr>
      <vt:lpstr>Things You Can Do in Wetlands W/O Permit 9 VAC 25-210-60</vt:lpstr>
      <vt:lpstr>Things in a Wetlands That Require a Permit</vt:lpstr>
      <vt:lpstr>Options When Agency Takes a Hard Line</vt:lpstr>
      <vt:lpstr>Enforcement</vt:lpstr>
      <vt:lpstr>Additional  Resources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T. Lang</dc:creator>
  <cp:lastModifiedBy>Abigail Hirsch</cp:lastModifiedBy>
  <cp:revision>199</cp:revision>
  <cp:lastPrinted>2022-01-20T02:56:58Z</cp:lastPrinted>
  <dcterms:created xsi:type="dcterms:W3CDTF">2021-04-21T22:05:37Z</dcterms:created>
  <dcterms:modified xsi:type="dcterms:W3CDTF">2022-05-20T16:48:36Z</dcterms:modified>
</cp:coreProperties>
</file>